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6" r:id="rId4"/>
    <p:sldMasterId id="2147483681" r:id="rId5"/>
    <p:sldMasterId id="2147483682" r:id="rId6"/>
    <p:sldMasterId id="2147483705" r:id="rId7"/>
    <p:sldMasterId id="2147483717" r:id="rId8"/>
    <p:sldMasterId id="2147483727" r:id="rId9"/>
  </p:sldMasterIdLst>
  <p:notesMasterIdLst>
    <p:notesMasterId r:id="rId25"/>
  </p:notesMasterIdLst>
  <p:handoutMasterIdLst>
    <p:handoutMasterId r:id="rId26"/>
  </p:handoutMasterIdLst>
  <p:sldIdLst>
    <p:sldId id="256" r:id="rId10"/>
    <p:sldId id="272" r:id="rId11"/>
    <p:sldId id="655" r:id="rId12"/>
    <p:sldId id="656" r:id="rId13"/>
    <p:sldId id="271" r:id="rId14"/>
    <p:sldId id="657" r:id="rId15"/>
    <p:sldId id="658" r:id="rId16"/>
    <p:sldId id="273" r:id="rId17"/>
    <p:sldId id="277" r:id="rId18"/>
    <p:sldId id="274" r:id="rId19"/>
    <p:sldId id="279" r:id="rId20"/>
    <p:sldId id="275" r:id="rId21"/>
    <p:sldId id="283" r:id="rId22"/>
    <p:sldId id="501" r:id="rId23"/>
    <p:sldId id="535" r:id="rId24"/>
  </p:sldIdLst>
  <p:sldSz cx="17348200" cy="9753600"/>
  <p:notesSz cx="17348200" cy="97536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tilla Mónica" id="{F4B71B13-57B0-438A-BCD6-AB793858347A}">
          <p14:sldIdLst>
            <p14:sldId id="256"/>
          </p14:sldIdLst>
        </p14:section>
        <p14:section name="Presentación" id="{3E915ABC-F4E4-4F24-A3FF-783115428305}">
          <p14:sldIdLst>
            <p14:sldId id="272"/>
            <p14:sldId id="655"/>
            <p14:sldId id="656"/>
            <p14:sldId id="271"/>
            <p14:sldId id="657"/>
            <p14:sldId id="658"/>
            <p14:sldId id="273"/>
            <p14:sldId id="277"/>
            <p14:sldId id="274"/>
            <p14:sldId id="279"/>
            <p14:sldId id="275"/>
            <p14:sldId id="283"/>
            <p14:sldId id="501"/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trid Johanna Bernal Rueda" initials="AR" lastIdx="2" clrIdx="0">
    <p:extLst>
      <p:ext uri="{19B8F6BF-5375-455C-9EA6-DF929625EA0E}">
        <p15:presenceInfo xmlns:p15="http://schemas.microsoft.com/office/powerpoint/2012/main" userId="S::aj.bernal218@uniandes.edu.co::f8d8b721-92e6-4132-af81-e30a7a32d8a1" providerId="AD"/>
      </p:ext>
    </p:extLst>
  </p:cmAuthor>
  <p:cmAuthor id="2" name="Grace Natalia Tellez Barbosa" initials="GNTB" lastIdx="5" clrIdx="1">
    <p:extLst>
      <p:ext uri="{19B8F6BF-5375-455C-9EA6-DF929625EA0E}">
        <p15:presenceInfo xmlns:p15="http://schemas.microsoft.com/office/powerpoint/2012/main" userId="Grace Natalia Tellez Barbosa" providerId="None"/>
      </p:ext>
    </p:extLst>
  </p:cmAuthor>
  <p:cmAuthor id="3" name=" " initials="" lastIdx="5" clrIdx="2">
    <p:extLst>
      <p:ext uri="{19B8F6BF-5375-455C-9EA6-DF929625EA0E}">
        <p15:presenceInfo xmlns:p15="http://schemas.microsoft.com/office/powerpoint/2012/main" userId=" " providerId="None"/>
      </p:ext>
    </p:extLst>
  </p:cmAuthor>
  <p:cmAuthor id="4" name="Mario Castillo Hernandez" initials="MCH" lastIdx="4" clrIdx="3">
    <p:extLst>
      <p:ext uri="{19B8F6BF-5375-455C-9EA6-DF929625EA0E}">
        <p15:presenceInfo xmlns:p15="http://schemas.microsoft.com/office/powerpoint/2012/main" userId="S::mcastill@uniandes.edu.co::70730fa2-ba8b-4977-a835-b94ee4c7ef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1E"/>
    <a:srgbClr val="652B90"/>
    <a:srgbClr val="7E3E7E"/>
    <a:srgbClr val="AD6058"/>
    <a:srgbClr val="B66652"/>
    <a:srgbClr val="83417A"/>
    <a:srgbClr val="D2E4FE"/>
    <a:srgbClr val="985169"/>
    <a:srgbClr val="682E8F"/>
    <a:srgbClr val="F9D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9"/>
    <p:restoredTop sz="91727" autoAdjust="0"/>
  </p:normalViewPr>
  <p:slideViewPr>
    <p:cSldViewPr snapToGrid="0">
      <p:cViewPr varScale="1">
        <p:scale>
          <a:sx n="70" d="100"/>
          <a:sy n="70" d="100"/>
        </p:scale>
        <p:origin x="208" y="928"/>
      </p:cViewPr>
      <p:guideLst>
        <p:guide orient="horz" pos="28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9C6E268-C674-284F-B90B-94407D46A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EF9596-94BD-0F49-84D5-C52507E389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A684-5D0D-F54D-800B-F4D1802825A8}" type="datetimeFigureOut">
              <a:rPr lang="es-CO" smtClean="0"/>
              <a:t>22/05/23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ED37C21-C3EC-9E44-8C9F-4423CB8B28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B708FE-8F67-0247-98A6-2E9AF20FA8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C562-159C-F346-BE6A-B9A8D4F401D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199631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Nombre del curso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9826625" y="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E6A68-FD75-914C-BF49-DB2BD8ECE5A3}" type="datetimeFigureOut">
              <a:rPr lang="es-CO" smtClean="0"/>
              <a:t>22/05/23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0" y="1219200"/>
            <a:ext cx="5854700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735138" y="4694238"/>
            <a:ext cx="1387792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9826625" y="9264650"/>
            <a:ext cx="7516813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5542A-BED4-5344-89E6-39E64CE308B1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4273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En este video vamos a presentar un ejemplo ilustrativo sobre la construcción de un modelos de simulación de Monte Carlo en </a:t>
            </a:r>
            <a:r>
              <a:rPr lang="es-CO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Crystal</a:t>
            </a:r>
            <a:r>
              <a:rPr lang="es-CO" dirty="0">
                <a:latin typeface="Calibri" panose="020F0502020204030204" pitchFamily="34" charset="0"/>
                <a:cs typeface="Times New Roman" panose="02020603050405020304" pitchFamily="18" charset="0"/>
              </a:rPr>
              <a:t> Ball, con base en </a:t>
            </a:r>
            <a:r>
              <a:rPr lang="es-ES_tradnl" dirty="0">
                <a:latin typeface="Calibri" panose="020F0502020204030204" pitchFamily="34" charset="0"/>
                <a:cs typeface="Times New Roman" panose="02020603050405020304" pitchFamily="18" charset="0"/>
              </a:rPr>
              <a:t>una guía para estructurar y analizar un problema de decisión con base en herramientas de simulación probabilística.</a:t>
            </a:r>
          </a:p>
          <a:p>
            <a:endParaRPr lang="es-CO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Nombre del curso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5542A-BED4-5344-89E6-39E64CE308B1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6180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ENFATIZAR QUE EL ÚNICO CANAL DE COMUNICACIÓN ES EL CORREO solicitudes-miad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BE85C-BD54-4B30-81A6-E9E18A763B70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64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84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1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spc="-5">
                <a:solidFill>
                  <a:srgbClr val="F0F1F1"/>
                </a:solidFill>
              </a:rPr>
              <a:t>M</a:t>
            </a:r>
            <a:r>
              <a:rPr sz="10100" spc="-5">
                <a:solidFill>
                  <a:srgbClr val="18CDE2"/>
                </a:solidFill>
              </a:rPr>
              <a:t>IA</a:t>
            </a:r>
            <a:r>
              <a:rPr sz="10100" spc="-5">
                <a:solidFill>
                  <a:srgbClr val="F0F1F1"/>
                </a:solidFill>
              </a:rPr>
              <a:t>D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 userDrawn="1"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 userDrawn="1"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 userDrawn="1"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28610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06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275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752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94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80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77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4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1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4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3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877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155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910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1735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2235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726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70143E76-A504-1E4B-B6FC-7D7BB768B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b="1" i="0" baseline="0">
                <a:noFill/>
                <a:latin typeface="Antenna Bold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ES" sz="10100" spc="-5">
                <a:solidFill>
                  <a:srgbClr val="F0F1F1"/>
                </a:solidFill>
              </a:rPr>
              <a:t>Haga clic para modificar el estilo de título del patrón</a:t>
            </a:r>
            <a:endParaRPr sz="1010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2E7776BA-87D2-464A-9865-B05CC98C54BA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8F836A2-BD63-9B41-A860-88BF028C706D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BB4C5D-A26F-E641-9B3E-65902DC30043}"/>
              </a:ext>
            </a:extLst>
          </p:cNvPr>
          <p:cNvSpPr txBox="1"/>
          <p:nvPr/>
        </p:nvSpPr>
        <p:spPr>
          <a:xfrm>
            <a:off x="10197796" y="5076918"/>
            <a:ext cx="1550035" cy="82105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300">
              <a:latin typeface="Antenna Regular"/>
              <a:cs typeface="Antenna Regular"/>
            </a:endParaRPr>
          </a:p>
          <a:p>
            <a:pPr marL="12700" marR="5080">
              <a:lnSpc>
                <a:spcPct val="133800"/>
              </a:lnSpc>
            </a:pP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300" spc="5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1300" spc="10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1300" spc="15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300" spc="-95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30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300">
              <a:latin typeface="Antenna Regular"/>
              <a:cs typeface="Antenna Regular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828E7D-989B-6E4A-8937-B28B24A90295}"/>
              </a:ext>
            </a:extLst>
          </p:cNvPr>
          <p:cNvSpPr/>
          <p:nvPr/>
        </p:nvSpPr>
        <p:spPr>
          <a:xfrm>
            <a:off x="8430843" y="3351478"/>
            <a:ext cx="2343873" cy="2495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4BEED967-6724-2243-8B29-25DFF0A0A407}"/>
              </a:ext>
            </a:extLst>
          </p:cNvPr>
          <p:cNvSpPr txBox="1">
            <a:spLocks/>
          </p:cNvSpPr>
          <p:nvPr/>
        </p:nvSpPr>
        <p:spPr>
          <a:xfrm>
            <a:off x="5874694" y="4506740"/>
            <a:ext cx="3728085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noFill/>
                <a:latin typeface="Antenna Bold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CO" sz="10100" spc="-5">
                <a:solidFill>
                  <a:srgbClr val="F0F1F1"/>
                </a:solidFill>
              </a:rPr>
              <a:t>M</a:t>
            </a:r>
            <a:r>
              <a:rPr lang="es-CO" sz="10100" spc="-5">
                <a:solidFill>
                  <a:srgbClr val="18CDE2"/>
                </a:solidFill>
              </a:rPr>
              <a:t>IA</a:t>
            </a:r>
            <a:r>
              <a:rPr lang="es-CO" sz="10100" spc="-5">
                <a:solidFill>
                  <a:srgbClr val="F0F1F1"/>
                </a:solidFill>
              </a:rPr>
              <a:t>D</a:t>
            </a:r>
            <a:endParaRPr lang="es-CO" sz="10100"/>
          </a:p>
        </p:txBody>
      </p:sp>
    </p:spTree>
    <p:extLst>
      <p:ext uri="{BB962C8B-B14F-4D97-AF65-F5344CB8AC3E}">
        <p14:creationId xmlns:p14="http://schemas.microsoft.com/office/powerpoint/2010/main" val="3257903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 de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F385C290-A234-C241-9939-3B7D82F5287B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C768A84-8D4D-2945-86FD-DFDC3BF3294F}"/>
              </a:ext>
            </a:extLst>
          </p:cNvPr>
          <p:cNvSpPr/>
          <p:nvPr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4C36750-756A-214C-854A-A1FBDFFE8EEF}"/>
              </a:ext>
            </a:extLst>
          </p:cNvPr>
          <p:cNvSpPr txBox="1"/>
          <p:nvPr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D2990EF3-CFE2-134C-A392-F024079E91DD}"/>
              </a:ext>
            </a:extLst>
          </p:cNvPr>
          <p:cNvSpPr txBox="1"/>
          <p:nvPr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FE7F524E-3578-694F-8B3A-B9F7614835BB}"/>
              </a:ext>
            </a:extLst>
          </p:cNvPr>
          <p:cNvSpPr/>
          <p:nvPr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EC9A71DD-7A7A-394D-AF6A-CB8EB66CEC61}"/>
              </a:ext>
            </a:extLst>
          </p:cNvPr>
          <p:cNvSpPr/>
          <p:nvPr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65233DF7-DB3D-3249-B538-FC5B3FD4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963" y="4282998"/>
            <a:ext cx="5537138" cy="1889202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latin typeface="Antenna Bold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C0E6CBF-7289-4AA6-BEB1-F1CD8208A185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EA84F35-1A88-48A7-BCA4-96B057EB3591}"/>
              </a:ext>
            </a:extLst>
          </p:cNvPr>
          <p:cNvSpPr/>
          <p:nvPr userDrawn="1"/>
        </p:nvSpPr>
        <p:spPr>
          <a:xfrm>
            <a:off x="0" y="0"/>
            <a:ext cx="7988300" cy="9753600"/>
          </a:xfrm>
          <a:custGeom>
            <a:avLst/>
            <a:gdLst/>
            <a:ahLst/>
            <a:cxnLst/>
            <a:rect l="l" t="t" r="r" b="b"/>
            <a:pathLst>
              <a:path w="7988300" h="9753600">
                <a:moveTo>
                  <a:pt x="0" y="9753600"/>
                </a:moveTo>
                <a:lnTo>
                  <a:pt x="7988300" y="9753600"/>
                </a:lnTo>
                <a:lnTo>
                  <a:pt x="79883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>
              <a:alpha val="96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E48DB2F-555A-40BF-BF02-21232A37A4DB}"/>
              </a:ext>
            </a:extLst>
          </p:cNvPr>
          <p:cNvSpPr txBox="1"/>
          <p:nvPr userDrawn="1"/>
        </p:nvSpPr>
        <p:spPr>
          <a:xfrm>
            <a:off x="1689100" y="4584306"/>
            <a:ext cx="3051810" cy="1283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8250" b="1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8250" b="1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8250">
              <a:latin typeface="Antenna Bold"/>
              <a:cs typeface="Antenna Bold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B63A1F9F-04AD-4F62-AE1A-735CE3027F82}"/>
              </a:ext>
            </a:extLst>
          </p:cNvPr>
          <p:cNvSpPr txBox="1"/>
          <p:nvPr userDrawn="1"/>
        </p:nvSpPr>
        <p:spPr>
          <a:xfrm>
            <a:off x="5446897" y="5013861"/>
            <a:ext cx="1271905" cy="6756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1050">
              <a:latin typeface="Antenna Regular"/>
              <a:cs typeface="Antenna Regular"/>
            </a:endParaRPr>
          </a:p>
          <a:p>
            <a:pPr marL="12700" marR="5080">
              <a:lnSpc>
                <a:spcPct val="135400"/>
              </a:lnSpc>
            </a:pP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10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Analítica </a:t>
            </a:r>
            <a:r>
              <a:rPr sz="10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1050" spc="-5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1050" spc="5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1050">
              <a:latin typeface="Antenna Regular"/>
              <a:cs typeface="Antenna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36BDD21-459F-4C2D-B779-7BB6340FBA9A}"/>
              </a:ext>
            </a:extLst>
          </p:cNvPr>
          <p:cNvSpPr/>
          <p:nvPr userDrawn="1"/>
        </p:nvSpPr>
        <p:spPr>
          <a:xfrm>
            <a:off x="4004868" y="3601885"/>
            <a:ext cx="1915934" cy="204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A0DB3128-E079-4C97-896B-659E050E2499}"/>
              </a:ext>
            </a:extLst>
          </p:cNvPr>
          <p:cNvSpPr/>
          <p:nvPr userDrawn="1"/>
        </p:nvSpPr>
        <p:spPr>
          <a:xfrm>
            <a:off x="10121962" y="4038600"/>
            <a:ext cx="5216435" cy="2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8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9818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B2C1491-DE14-2F40-864C-0A93B5A9F6C6}"/>
              </a:ext>
            </a:extLst>
          </p:cNvPr>
          <p:cNvSpPr/>
          <p:nvPr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87A484B-F601-1148-9946-C96E101EF2AB}"/>
              </a:ext>
            </a:extLst>
          </p:cNvPr>
          <p:cNvSpPr txBox="1"/>
          <p:nvPr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B09E41A-FBA9-7E42-8BA5-0B474E84BCD6}"/>
              </a:ext>
            </a:extLst>
          </p:cNvPr>
          <p:cNvSpPr txBox="1"/>
          <p:nvPr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4547025-7A88-2C41-B374-4A0BD0006075}"/>
              </a:ext>
            </a:extLst>
          </p:cNvPr>
          <p:cNvSpPr/>
          <p:nvPr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EE63B38-385B-4542-8DC5-35BC06AA37D3}"/>
              </a:ext>
            </a:extLst>
          </p:cNvPr>
          <p:cNvSpPr/>
          <p:nvPr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37BDE22-BCC3-B544-8CCC-CBFC6C93BF8C}"/>
              </a:ext>
            </a:extLst>
          </p:cNvPr>
          <p:cNvSpPr/>
          <p:nvPr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EFCD520-3910-8542-8B38-C0DB32A02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30016" y="7278089"/>
            <a:ext cx="3125971" cy="709184"/>
          </a:xfrm>
          <a:prstGeom prst="rect">
            <a:avLst/>
          </a:prstGeom>
        </p:spPr>
        <p:txBody>
          <a:bodyPr/>
          <a:lstStyle>
            <a:lvl1pPr>
              <a:defRPr b="1" i="0" baseline="0">
                <a:solidFill>
                  <a:schemeClr val="bg2"/>
                </a:solidFill>
                <a:latin typeface="Antenna Bold"/>
              </a:defRPr>
            </a:lvl1pPr>
          </a:lstStyle>
          <a:p>
            <a:r>
              <a:rPr lang="es-ES"/>
              <a:t>Título</a:t>
            </a:r>
            <a:endParaRPr lang="es-CO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3547BEA-4FDC-4369-A61E-03940733A7AD}"/>
              </a:ext>
            </a:extLst>
          </p:cNvPr>
          <p:cNvSpPr/>
          <p:nvPr userDrawn="1"/>
        </p:nvSpPr>
        <p:spPr>
          <a:xfrm>
            <a:off x="0" y="0"/>
            <a:ext cx="17348200" cy="9753600"/>
          </a:xfrm>
          <a:custGeom>
            <a:avLst/>
            <a:gdLst/>
            <a:ahLst/>
            <a:cxnLst/>
            <a:rect l="l" t="t" r="r" b="b"/>
            <a:pathLst>
              <a:path w="17348200" h="975360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011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9789BB49-4F89-455F-8B82-B92A2B0EE044}"/>
              </a:ext>
            </a:extLst>
          </p:cNvPr>
          <p:cNvSpPr txBox="1"/>
          <p:nvPr userDrawn="1"/>
        </p:nvSpPr>
        <p:spPr>
          <a:xfrm>
            <a:off x="8256637" y="7987272"/>
            <a:ext cx="2221230" cy="938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50" b="1" spc="35">
                <a:solidFill>
                  <a:srgbClr val="F0F1F1"/>
                </a:solidFill>
                <a:latin typeface="Antenna Bold"/>
                <a:cs typeface="Antenna Bold"/>
              </a:rPr>
              <a:t>M</a:t>
            </a:r>
            <a:r>
              <a:rPr sz="5950" b="1" spc="20">
                <a:solidFill>
                  <a:srgbClr val="18CDE2"/>
                </a:solidFill>
                <a:latin typeface="Antenna Bold"/>
                <a:cs typeface="Antenna Bold"/>
              </a:rPr>
              <a:t>IA</a:t>
            </a:r>
            <a:r>
              <a:rPr sz="5950" b="1" spc="30">
                <a:solidFill>
                  <a:srgbClr val="F0F1F1"/>
                </a:solidFill>
                <a:latin typeface="Antenna Bold"/>
                <a:cs typeface="Antenna Bold"/>
              </a:rPr>
              <a:t>D</a:t>
            </a:r>
            <a:endParaRPr sz="5950">
              <a:latin typeface="Antenna Bold"/>
              <a:cs typeface="Antenna Bold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9F13FBE-768F-407D-8A9A-AE6E956532C5}"/>
              </a:ext>
            </a:extLst>
          </p:cNvPr>
          <p:cNvSpPr txBox="1"/>
          <p:nvPr userDrawn="1"/>
        </p:nvSpPr>
        <p:spPr>
          <a:xfrm>
            <a:off x="10983144" y="8298948"/>
            <a:ext cx="929640" cy="49720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Maestría</a:t>
            </a:r>
            <a:endParaRPr sz="750">
              <a:latin typeface="Antenna Regular"/>
              <a:cs typeface="Antenna Regular"/>
            </a:endParaRPr>
          </a:p>
          <a:p>
            <a:pPr marL="12700" marR="5080">
              <a:lnSpc>
                <a:spcPct val="137500"/>
              </a:lnSpc>
            </a:pP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en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Inteligencia  </a:t>
            </a:r>
            <a:r>
              <a:rPr sz="750" spc="15">
                <a:solidFill>
                  <a:srgbClr val="FFFFFF"/>
                </a:solidFill>
                <a:latin typeface="Antenna Regular"/>
                <a:cs typeface="Antenna Regular"/>
              </a:rPr>
              <a:t>Analítica </a:t>
            </a:r>
            <a:r>
              <a:rPr sz="750" spc="20">
                <a:solidFill>
                  <a:srgbClr val="FFFFFF"/>
                </a:solidFill>
                <a:latin typeface="Antenna Regular"/>
                <a:cs typeface="Antenna Regular"/>
              </a:rPr>
              <a:t>de</a:t>
            </a:r>
            <a:r>
              <a:rPr sz="750" spc="-80">
                <a:solidFill>
                  <a:srgbClr val="FFFFFF"/>
                </a:solidFill>
                <a:latin typeface="Antenna Regular"/>
                <a:cs typeface="Antenna Regular"/>
              </a:rPr>
              <a:t> </a:t>
            </a:r>
            <a:r>
              <a:rPr sz="750" spc="10">
                <a:solidFill>
                  <a:srgbClr val="FFFFFF"/>
                </a:solidFill>
                <a:latin typeface="Antenna Regular"/>
                <a:cs typeface="Antenna Regular"/>
              </a:rPr>
              <a:t>Datos</a:t>
            </a:r>
            <a:endParaRPr sz="750">
              <a:latin typeface="Antenna Regular"/>
              <a:cs typeface="Antenna Regular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E3B41FE-F217-4488-B664-4F58AA446189}"/>
              </a:ext>
            </a:extLst>
          </p:cNvPr>
          <p:cNvSpPr/>
          <p:nvPr userDrawn="1"/>
        </p:nvSpPr>
        <p:spPr>
          <a:xfrm>
            <a:off x="9940352" y="7278090"/>
            <a:ext cx="1390129" cy="14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63BC64D-1A81-4844-B105-C02D30E2CE55}"/>
              </a:ext>
            </a:extLst>
          </p:cNvPr>
          <p:cNvSpPr/>
          <p:nvPr userDrawn="1"/>
        </p:nvSpPr>
        <p:spPr>
          <a:xfrm>
            <a:off x="12471400" y="7327900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70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807EEC0C-7422-4F09-AF9D-20EAED862CEE}"/>
              </a:ext>
            </a:extLst>
          </p:cNvPr>
          <p:cNvSpPr/>
          <p:nvPr userDrawn="1"/>
        </p:nvSpPr>
        <p:spPr>
          <a:xfrm>
            <a:off x="0" y="12699"/>
            <a:ext cx="7796720" cy="974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668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547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002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6018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570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155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8545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1748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02040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A7D39E3-2411-1041-84B6-17A1DD01BCBD}"/>
              </a:ext>
            </a:extLst>
          </p:cNvPr>
          <p:cNvSpPr/>
          <p:nvPr userDrawn="1"/>
        </p:nvSpPr>
        <p:spPr>
          <a:xfrm>
            <a:off x="0" y="0"/>
            <a:ext cx="17348200" cy="973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3228788"/>
            <a:ext cx="13011150" cy="17639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9699" y="5122863"/>
            <a:ext cx="9241235" cy="1190532"/>
          </a:xfr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70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7607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1900" y="2667000"/>
            <a:ext cx="13654088" cy="61182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FCF48A0B-9BBF-EF40-8DB1-C75A0DFBB9FC}"/>
              </a:ext>
            </a:extLst>
          </p:cNvPr>
          <p:cNvSpPr/>
          <p:nvPr userDrawn="1"/>
        </p:nvSpPr>
        <p:spPr>
          <a:xfrm>
            <a:off x="2501900" y="2514600"/>
            <a:ext cx="3698240" cy="0"/>
          </a:xfrm>
          <a:custGeom>
            <a:avLst/>
            <a:gdLst/>
            <a:ahLst/>
            <a:cxnLst/>
            <a:rect l="l" t="t" r="r" b="b"/>
            <a:pathLst>
              <a:path w="3698240">
                <a:moveTo>
                  <a:pt x="0" y="0"/>
                </a:moveTo>
                <a:lnTo>
                  <a:pt x="3697732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450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9309B89-4ED5-AA49-9802-FEAB4CE7114F}"/>
              </a:ext>
            </a:extLst>
          </p:cNvPr>
          <p:cNvSpPr/>
          <p:nvPr userDrawn="1"/>
        </p:nvSpPr>
        <p:spPr>
          <a:xfrm>
            <a:off x="0" y="1917687"/>
            <a:ext cx="17272368" cy="175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F42F40-B4EF-ED45-9E14-8191A8E6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4354513"/>
            <a:ext cx="14962188" cy="1816466"/>
          </a:xfrm>
          <a:prstGeom prst="rect">
            <a:avLst/>
          </a:prstGeom>
        </p:spPr>
        <p:txBody>
          <a:bodyPr anchor="ctr" anchorCtr="1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061EFF-6FC8-8F45-928F-918143BF5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7800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F46A54-68A9-F443-B652-4A84DA4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9B3871-8DFB-6046-9535-1B871D2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7B3C3F-F92D-FA4D-9764-3540C70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1F76395-B36B-264C-995D-395AEE90D725}"/>
              </a:ext>
            </a:extLst>
          </p:cNvPr>
          <p:cNvSpPr/>
          <p:nvPr userDrawn="1"/>
        </p:nvSpPr>
        <p:spPr>
          <a:xfrm>
            <a:off x="4102100" y="4121133"/>
            <a:ext cx="9241234" cy="25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9">
            <a:extLst>
              <a:ext uri="{FF2B5EF4-FFF2-40B4-BE49-F238E27FC236}">
                <a16:creationId xmlns:a16="http://schemas.microsoft.com/office/drawing/2014/main" id="{0C9D6371-2DDB-FC47-838F-C03981A3D248}"/>
              </a:ext>
            </a:extLst>
          </p:cNvPr>
          <p:cNvSpPr/>
          <p:nvPr userDrawn="1"/>
        </p:nvSpPr>
        <p:spPr>
          <a:xfrm>
            <a:off x="0" y="1917700"/>
            <a:ext cx="17348200" cy="1752600"/>
          </a:xfrm>
          <a:custGeom>
            <a:avLst/>
            <a:gdLst/>
            <a:ahLst/>
            <a:cxnLst/>
            <a:rect l="l" t="t" r="r" b="b"/>
            <a:pathLst>
              <a:path w="17348200" h="1752600">
                <a:moveTo>
                  <a:pt x="0" y="1752600"/>
                </a:moveTo>
                <a:lnTo>
                  <a:pt x="17348200" y="1752600"/>
                </a:lnTo>
                <a:lnTo>
                  <a:pt x="17348200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solidFill>
            <a:srgbClr val="BCCCD3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16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433A-AD4C-4845-95B5-BA744319B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E27DF-4FD8-F94C-89DE-71F8959A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2213" y="2597150"/>
            <a:ext cx="7405687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0116CD-0931-1E4B-869D-86336063F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50300" y="2597150"/>
            <a:ext cx="7405688" cy="61880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19EF62-B1CA-194A-A8C0-B00D4929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518DB0-E160-1B4E-AF90-B06201F0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3CAAA-58EE-784D-BD91-D9FE383D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784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217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519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8589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8300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5159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80EFF-90C6-FE48-A1EA-51EB1382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300" y="3340195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F50FD-DC08-5140-A4D1-C801A9CA5A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595336"/>
            <a:ext cx="14187488" cy="188166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bg2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64BC35-D18F-C84F-84C6-A2E9AD29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CF7541-EFD1-494D-985E-6CB9C9CB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A7EF88C-1EC0-B94A-BE51-EC8901F73648}"/>
              </a:ext>
            </a:extLst>
          </p:cNvPr>
          <p:cNvSpPr/>
          <p:nvPr userDrawn="1"/>
        </p:nvSpPr>
        <p:spPr>
          <a:xfrm>
            <a:off x="3949700" y="3056219"/>
            <a:ext cx="9241234" cy="2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500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izquierd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100" y="134151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259715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726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B5370-FB7A-2649-8204-D17A3CBA7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328738"/>
            <a:ext cx="14962187" cy="103346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D79AE-8C86-4242-98A4-37C72818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0775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54A44B-23A9-9F4D-A015-75D033BAD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2350"/>
            <a:ext cx="7339012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BAAB34-0793-2343-9F76-51539B000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0775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E869DC-CA15-2741-B13E-B20B2E40A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2350"/>
            <a:ext cx="7375525" cy="5240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E851D-27EF-3944-AB5F-B49CC316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F15C6B8-0DA7-CB4F-AEAF-E97DF9AA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743C21-0EA8-B543-9578-2F5D5491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644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rsonaje a la derecha con encabe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B65C5-CC1E-6F4E-88AB-F4FD3BF3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1411369"/>
            <a:ext cx="74818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2667000"/>
            <a:ext cx="74818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7052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100" y="1341520"/>
            <a:ext cx="7481888" cy="7443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4085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je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307063-710F-B54B-8806-2C66D272C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219200"/>
            <a:ext cx="7481888" cy="763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nten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4FDDE-4647-D748-AB06-B1EBAEBD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C5763-B804-7540-ADB6-CEE7F6DF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5E3F7E-EE8A-344F-86DF-3E1493EA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8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448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0EDA-D105-2445-BA4B-A382EA4C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1856AE-E9BE-5F49-9917-DC5A0020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CE38AB0-49DC-8D41-9C2A-A658C2B3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88F65E-0A8A-BF4D-A9D1-13CDC146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24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C8939B-8267-694F-856F-1F6A6D3D7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280AF8-360C-B94A-8025-AC3F1079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109C4D-40BA-F643-857D-E6852A32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115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1FC3F-E0E6-394F-B8FD-527E0D1D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AA864-BD69-0F4A-973D-D9EF8A43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5398E-8F5C-DE4E-AC69-E8103112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9B3AF-C10B-9A4A-B093-A06D0DB5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631405-7611-8647-AEF1-38DA7D2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C65330-9D9C-9440-9F64-6A6A6D19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8" name="object 17">
            <a:extLst>
              <a:ext uri="{FF2B5EF4-FFF2-40B4-BE49-F238E27FC236}">
                <a16:creationId xmlns:a16="http://schemas.microsoft.com/office/drawing/2014/main" id="{7913AA73-30F5-1B4A-BCB9-4C8B20F21D11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6">
            <a:extLst>
              <a:ext uri="{FF2B5EF4-FFF2-40B4-BE49-F238E27FC236}">
                <a16:creationId xmlns:a16="http://schemas.microsoft.com/office/drawing/2014/main" id="{E7F0E087-6FBC-5141-ACF1-55D5B5CBE648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68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96D88-6EC7-D146-9B3A-C8DB6B6C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1404937"/>
            <a:ext cx="5594350" cy="15208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8105B2-4330-914B-B152-C3FE7E53B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743D74-ECFC-1243-8BFC-8A027D687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5763"/>
            <a:ext cx="5594350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D86FA6-6FF1-E04E-8C1C-4B46BC8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FAB447-360C-494E-B83D-0FC668C8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99BE8B-054E-104F-B926-FFBD75E2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52325" y="9040813"/>
            <a:ext cx="3903663" cy="519112"/>
          </a:xfrm>
          <a:prstGeom prst="rect">
            <a:avLst/>
          </a:prstGeom>
        </p:spPr>
        <p:txBody>
          <a:bodyPr/>
          <a:lstStyle/>
          <a:p>
            <a:fld id="{D8828308-B333-6242-BF8D-6933135FAEFA}" type="slidenum">
              <a:rPr lang="es-CO" smtClean="0"/>
              <a:t>‹#›</a:t>
            </a:fld>
            <a:endParaRPr lang="es-CO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9F4EE54-F5B2-BF4F-BEBF-BD9B6D4EB927}"/>
              </a:ext>
            </a:extLst>
          </p:cNvPr>
          <p:cNvSpPr/>
          <p:nvPr userDrawn="1"/>
        </p:nvSpPr>
        <p:spPr>
          <a:xfrm>
            <a:off x="7226300" y="1219200"/>
            <a:ext cx="9118600" cy="784860"/>
          </a:xfrm>
          <a:custGeom>
            <a:avLst/>
            <a:gdLst/>
            <a:ahLst/>
            <a:cxnLst/>
            <a:rect l="l" t="t" r="r" b="b"/>
            <a:pathLst>
              <a:path w="12776200" h="784860">
                <a:moveTo>
                  <a:pt x="0" y="0"/>
                </a:moveTo>
                <a:lnTo>
                  <a:pt x="12776200" y="0"/>
                </a:lnTo>
                <a:lnTo>
                  <a:pt x="12776200" y="784301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A76AE678-6447-4D4A-87B3-238B51C3469C}"/>
              </a:ext>
            </a:extLst>
          </p:cNvPr>
          <p:cNvSpPr/>
          <p:nvPr userDrawn="1"/>
        </p:nvSpPr>
        <p:spPr>
          <a:xfrm>
            <a:off x="7226300" y="7658418"/>
            <a:ext cx="9118600" cy="921385"/>
          </a:xfrm>
          <a:custGeom>
            <a:avLst/>
            <a:gdLst/>
            <a:ahLst/>
            <a:cxnLst/>
            <a:rect l="l" t="t" r="r" b="b"/>
            <a:pathLst>
              <a:path w="12776200" h="921384">
                <a:moveTo>
                  <a:pt x="12776200" y="921334"/>
                </a:moveTo>
                <a:lnTo>
                  <a:pt x="0" y="921334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5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 userDrawn="1"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 userDrawn="1"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 userDrawn="1"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 userDrawn="1"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 userDrawn="1"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 userDrawn="1"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42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734" r:id="rId10"/>
    <p:sldLayoutId id="21474837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55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7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5" r:id="rId3"/>
    <p:sldLayoutId id="2147483696" r:id="rId4"/>
    <p:sldLayoutId id="2147483697" r:id="rId5"/>
    <p:sldLayoutId id="2147483689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82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2">
            <a:extLst>
              <a:ext uri="{FF2B5EF4-FFF2-40B4-BE49-F238E27FC236}">
                <a16:creationId xmlns:a16="http://schemas.microsoft.com/office/drawing/2014/main" id="{0E510BC7-BC81-F94B-BE87-B1D3FC19AD05}"/>
              </a:ext>
            </a:extLst>
          </p:cNvPr>
          <p:cNvSpPr/>
          <p:nvPr/>
        </p:nvSpPr>
        <p:spPr>
          <a:xfrm>
            <a:off x="10529752" y="50800"/>
            <a:ext cx="6818447" cy="970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568EC-BD48-F346-A3B1-0544A4831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8500" y="2597150"/>
            <a:ext cx="14187488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0CC6ED-0650-A74D-892B-5988FCF39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2213" y="9040813"/>
            <a:ext cx="39036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12B8A3E-71F8-1E41-97CC-D4A159F8A18F}"/>
              </a:ext>
            </a:extLst>
          </p:cNvPr>
          <p:cNvGrpSpPr/>
          <p:nvPr/>
        </p:nvGrpSpPr>
        <p:grpSpPr>
          <a:xfrm>
            <a:off x="215900" y="155305"/>
            <a:ext cx="2156984" cy="1063895"/>
            <a:chOff x="628550" y="295046"/>
            <a:chExt cx="1800984" cy="888304"/>
          </a:xfrm>
        </p:grpSpPr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8B0C76C-70AF-094F-AA17-A9D896031101}"/>
                </a:ext>
              </a:extLst>
            </p:cNvPr>
            <p:cNvSpPr/>
            <p:nvPr userDrawn="1"/>
          </p:nvSpPr>
          <p:spPr>
            <a:xfrm>
              <a:off x="628550" y="845268"/>
              <a:ext cx="378460" cy="337820"/>
            </a:xfrm>
            <a:custGeom>
              <a:avLst/>
              <a:gdLst/>
              <a:ahLst/>
              <a:cxnLst/>
              <a:rect l="l" t="t" r="r" b="b"/>
              <a:pathLst>
                <a:path w="378459" h="337819">
                  <a:moveTo>
                    <a:pt x="97561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67462" y="337781"/>
                  </a:lnTo>
                  <a:lnTo>
                    <a:pt x="67462" y="113512"/>
                  </a:lnTo>
                  <a:lnTo>
                    <a:pt x="142648" y="113512"/>
                  </a:lnTo>
                  <a:lnTo>
                    <a:pt x="97561" y="0"/>
                  </a:lnTo>
                  <a:close/>
                </a:path>
                <a:path w="378459" h="337819">
                  <a:moveTo>
                    <a:pt x="142648" y="113512"/>
                  </a:moveTo>
                  <a:lnTo>
                    <a:pt x="67462" y="113512"/>
                  </a:lnTo>
                  <a:lnTo>
                    <a:pt x="157734" y="337781"/>
                  </a:lnTo>
                  <a:lnTo>
                    <a:pt x="214249" y="337781"/>
                  </a:lnTo>
                  <a:lnTo>
                    <a:pt x="257323" y="230657"/>
                  </a:lnTo>
                  <a:lnTo>
                    <a:pt x="189179" y="230657"/>
                  </a:lnTo>
                  <a:lnTo>
                    <a:pt x="142648" y="113512"/>
                  </a:lnTo>
                  <a:close/>
                </a:path>
                <a:path w="378459" h="337819">
                  <a:moveTo>
                    <a:pt x="377913" y="112141"/>
                  </a:moveTo>
                  <a:lnTo>
                    <a:pt x="304977" y="112140"/>
                  </a:lnTo>
                  <a:lnTo>
                    <a:pt x="304977" y="337781"/>
                  </a:lnTo>
                  <a:lnTo>
                    <a:pt x="377913" y="337781"/>
                  </a:lnTo>
                  <a:lnTo>
                    <a:pt x="377913" y="112141"/>
                  </a:lnTo>
                  <a:close/>
                </a:path>
                <a:path w="378459" h="337819">
                  <a:moveTo>
                    <a:pt x="377913" y="0"/>
                  </a:moveTo>
                  <a:lnTo>
                    <a:pt x="280809" y="0"/>
                  </a:lnTo>
                  <a:lnTo>
                    <a:pt x="189179" y="230657"/>
                  </a:lnTo>
                  <a:lnTo>
                    <a:pt x="257323" y="230657"/>
                  </a:lnTo>
                  <a:lnTo>
                    <a:pt x="304977" y="112141"/>
                  </a:lnTo>
                  <a:lnTo>
                    <a:pt x="377913" y="112141"/>
                  </a:lnTo>
                  <a:lnTo>
                    <a:pt x="377913" y="0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F47E5C33-D636-BE43-B2E5-F2DC2FCF2D9A}"/>
                </a:ext>
              </a:extLst>
            </p:cNvPr>
            <p:cNvSpPr/>
            <p:nvPr userDrawn="1"/>
          </p:nvSpPr>
          <p:spPr>
            <a:xfrm>
              <a:off x="1116552" y="84527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19">
                  <a:moveTo>
                    <a:pt x="0" y="0"/>
                  </a:moveTo>
                  <a:lnTo>
                    <a:pt x="0" y="337781"/>
                  </a:lnTo>
                </a:path>
              </a:pathLst>
            </a:custGeom>
            <a:ln w="74307">
              <a:solidFill>
                <a:srgbClr val="18CD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AB125ED-2F6A-0941-8289-F4FDDE918865}"/>
                </a:ext>
              </a:extLst>
            </p:cNvPr>
            <p:cNvSpPr/>
            <p:nvPr userDrawn="1"/>
          </p:nvSpPr>
          <p:spPr>
            <a:xfrm>
              <a:off x="1198836" y="842990"/>
              <a:ext cx="347345" cy="340360"/>
            </a:xfrm>
            <a:custGeom>
              <a:avLst/>
              <a:gdLst/>
              <a:ahLst/>
              <a:cxnLst/>
              <a:rect l="l" t="t" r="r" b="b"/>
              <a:pathLst>
                <a:path w="347344" h="340359">
                  <a:moveTo>
                    <a:pt x="211061" y="0"/>
                  </a:moveTo>
                  <a:lnTo>
                    <a:pt x="135381" y="0"/>
                  </a:lnTo>
                  <a:lnTo>
                    <a:pt x="0" y="340067"/>
                  </a:lnTo>
                  <a:lnTo>
                    <a:pt x="72936" y="340067"/>
                  </a:lnTo>
                  <a:lnTo>
                    <a:pt x="94818" y="284454"/>
                  </a:lnTo>
                  <a:lnTo>
                    <a:pt x="325057" y="284454"/>
                  </a:lnTo>
                  <a:lnTo>
                    <a:pt x="300393" y="222910"/>
                  </a:lnTo>
                  <a:lnTo>
                    <a:pt x="118516" y="222910"/>
                  </a:lnTo>
                  <a:lnTo>
                    <a:pt x="171399" y="88430"/>
                  </a:lnTo>
                  <a:lnTo>
                    <a:pt x="246500" y="88430"/>
                  </a:lnTo>
                  <a:lnTo>
                    <a:pt x="211061" y="0"/>
                  </a:lnTo>
                  <a:close/>
                </a:path>
                <a:path w="347344" h="340359">
                  <a:moveTo>
                    <a:pt x="325057" y="284454"/>
                  </a:moveTo>
                  <a:lnTo>
                    <a:pt x="247980" y="284454"/>
                  </a:lnTo>
                  <a:lnTo>
                    <a:pt x="269862" y="340067"/>
                  </a:lnTo>
                  <a:lnTo>
                    <a:pt x="347344" y="340067"/>
                  </a:lnTo>
                  <a:lnTo>
                    <a:pt x="325057" y="284454"/>
                  </a:lnTo>
                  <a:close/>
                </a:path>
                <a:path w="347344" h="340359">
                  <a:moveTo>
                    <a:pt x="246500" y="88430"/>
                  </a:moveTo>
                  <a:lnTo>
                    <a:pt x="171399" y="88430"/>
                  </a:lnTo>
                  <a:lnTo>
                    <a:pt x="224281" y="222910"/>
                  </a:lnTo>
                  <a:lnTo>
                    <a:pt x="300393" y="222910"/>
                  </a:lnTo>
                  <a:lnTo>
                    <a:pt x="246500" y="88430"/>
                  </a:lnTo>
                  <a:close/>
                </a:path>
              </a:pathLst>
            </a:custGeom>
            <a:solidFill>
              <a:srgbClr val="18C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DA171B5C-6A0A-494A-90A7-0407410677A8}"/>
                </a:ext>
              </a:extLst>
            </p:cNvPr>
            <p:cNvSpPr/>
            <p:nvPr userDrawn="1"/>
          </p:nvSpPr>
          <p:spPr>
            <a:xfrm>
              <a:off x="1586303" y="845267"/>
              <a:ext cx="309880" cy="337820"/>
            </a:xfrm>
            <a:custGeom>
              <a:avLst/>
              <a:gdLst/>
              <a:ahLst/>
              <a:cxnLst/>
              <a:rect l="l" t="t" r="r" b="b"/>
              <a:pathLst>
                <a:path w="309880" h="337819">
                  <a:moveTo>
                    <a:pt x="121259" y="0"/>
                  </a:moveTo>
                  <a:lnTo>
                    <a:pt x="0" y="0"/>
                  </a:lnTo>
                  <a:lnTo>
                    <a:pt x="0" y="337781"/>
                  </a:lnTo>
                  <a:lnTo>
                    <a:pt x="119443" y="337781"/>
                  </a:lnTo>
                  <a:lnTo>
                    <a:pt x="171885" y="335327"/>
                  </a:lnTo>
                  <a:lnTo>
                    <a:pt x="215340" y="327299"/>
                  </a:lnTo>
                  <a:lnTo>
                    <a:pt x="250144" y="312701"/>
                  </a:lnTo>
                  <a:lnTo>
                    <a:pt x="276630" y="290535"/>
                  </a:lnTo>
                  <a:lnTo>
                    <a:pt x="287427" y="272605"/>
                  </a:lnTo>
                  <a:lnTo>
                    <a:pt x="74764" y="272605"/>
                  </a:lnTo>
                  <a:lnTo>
                    <a:pt x="74764" y="67017"/>
                  </a:lnTo>
                  <a:lnTo>
                    <a:pt x="289803" y="67017"/>
                  </a:lnTo>
                  <a:lnTo>
                    <a:pt x="277349" y="46016"/>
                  </a:lnTo>
                  <a:lnTo>
                    <a:pt x="251250" y="24185"/>
                  </a:lnTo>
                  <a:lnTo>
                    <a:pt x="216802" y="9994"/>
                  </a:lnTo>
                  <a:lnTo>
                    <a:pt x="173604" y="2309"/>
                  </a:lnTo>
                  <a:lnTo>
                    <a:pt x="121259" y="0"/>
                  </a:lnTo>
                  <a:close/>
                </a:path>
                <a:path w="309880" h="337819">
                  <a:moveTo>
                    <a:pt x="289803" y="67017"/>
                  </a:moveTo>
                  <a:lnTo>
                    <a:pt x="122173" y="67017"/>
                  </a:lnTo>
                  <a:lnTo>
                    <a:pt x="180468" y="72195"/>
                  </a:lnTo>
                  <a:lnTo>
                    <a:pt x="214487" y="89296"/>
                  </a:lnTo>
                  <a:lnTo>
                    <a:pt x="230383" y="120671"/>
                  </a:lnTo>
                  <a:lnTo>
                    <a:pt x="234314" y="168668"/>
                  </a:lnTo>
                  <a:lnTo>
                    <a:pt x="229955" y="217023"/>
                  </a:lnTo>
                  <a:lnTo>
                    <a:pt x="213458" y="249183"/>
                  </a:lnTo>
                  <a:lnTo>
                    <a:pt x="179697" y="267070"/>
                  </a:lnTo>
                  <a:lnTo>
                    <a:pt x="123545" y="272605"/>
                  </a:lnTo>
                  <a:lnTo>
                    <a:pt x="287427" y="272605"/>
                  </a:lnTo>
                  <a:lnTo>
                    <a:pt x="295135" y="259806"/>
                  </a:lnTo>
                  <a:lnTo>
                    <a:pt x="305992" y="219516"/>
                  </a:lnTo>
                  <a:lnTo>
                    <a:pt x="309537" y="168668"/>
                  </a:lnTo>
                  <a:lnTo>
                    <a:pt x="306093" y="117125"/>
                  </a:lnTo>
                  <a:lnTo>
                    <a:pt x="295497" y="76619"/>
                  </a:lnTo>
                  <a:lnTo>
                    <a:pt x="289803" y="67017"/>
                  </a:lnTo>
                  <a:close/>
                </a:path>
              </a:pathLst>
            </a:custGeom>
            <a:solidFill>
              <a:srgbClr val="0113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65206D-504C-FE42-ADD9-B899B46339D0}"/>
                </a:ext>
              </a:extLst>
            </p:cNvPr>
            <p:cNvSpPr/>
            <p:nvPr userDrawn="1"/>
          </p:nvSpPr>
          <p:spPr>
            <a:xfrm>
              <a:off x="1596364" y="295046"/>
              <a:ext cx="833170" cy="888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4">
            <a:extLst>
              <a:ext uri="{FF2B5EF4-FFF2-40B4-BE49-F238E27FC236}">
                <a16:creationId xmlns:a16="http://schemas.microsoft.com/office/drawing/2014/main" id="{A11C84A7-5AC0-1840-A6C9-9BE6C856221A}"/>
              </a:ext>
            </a:extLst>
          </p:cNvPr>
          <p:cNvSpPr/>
          <p:nvPr/>
        </p:nvSpPr>
        <p:spPr>
          <a:xfrm>
            <a:off x="2947540" y="794487"/>
            <a:ext cx="13727560" cy="457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D61AD2-3F3B-8343-82F3-87B91108DD0D}"/>
              </a:ext>
            </a:extLst>
          </p:cNvPr>
          <p:cNvSpPr/>
          <p:nvPr/>
        </p:nvSpPr>
        <p:spPr>
          <a:xfrm>
            <a:off x="8940477" y="8915400"/>
            <a:ext cx="5918200" cy="0"/>
          </a:xfrm>
          <a:custGeom>
            <a:avLst/>
            <a:gdLst/>
            <a:ahLst/>
            <a:cxnLst/>
            <a:rect l="l" t="t" r="r" b="b"/>
            <a:pathLst>
              <a:path w="5918200">
                <a:moveTo>
                  <a:pt x="591818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3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A2F1ABE-7AB6-4D44-A74C-157A20565CC2}"/>
              </a:ext>
            </a:extLst>
          </p:cNvPr>
          <p:cNvSpPr/>
          <p:nvPr/>
        </p:nvSpPr>
        <p:spPr>
          <a:xfrm>
            <a:off x="8940482" y="8915400"/>
            <a:ext cx="3251835" cy="0"/>
          </a:xfrm>
          <a:custGeom>
            <a:avLst/>
            <a:gdLst/>
            <a:ahLst/>
            <a:cxnLst/>
            <a:rect l="l" t="t" r="r" b="b"/>
            <a:pathLst>
              <a:path w="3251834">
                <a:moveTo>
                  <a:pt x="3251517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62C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3D8A6877-2879-1D4D-8F03-B85B85B69BF5}"/>
              </a:ext>
            </a:extLst>
          </p:cNvPr>
          <p:cNvSpPr/>
          <p:nvPr/>
        </p:nvSpPr>
        <p:spPr>
          <a:xfrm>
            <a:off x="8940482" y="891540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4">
                <a:moveTo>
                  <a:pt x="0" y="0"/>
                </a:moveTo>
                <a:lnTo>
                  <a:pt x="224821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Marcador de pie de página 18">
            <a:extLst>
              <a:ext uri="{FF2B5EF4-FFF2-40B4-BE49-F238E27FC236}">
                <a16:creationId xmlns:a16="http://schemas.microsoft.com/office/drawing/2014/main" id="{94662759-0D0C-1742-BD49-D946AC580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46750" y="9040813"/>
            <a:ext cx="585470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Marcador de título 20">
            <a:extLst>
              <a:ext uri="{FF2B5EF4-FFF2-40B4-BE49-F238E27FC236}">
                <a16:creationId xmlns:a16="http://schemas.microsoft.com/office/drawing/2014/main" id="{4312CFFD-37E8-8C44-A0C8-AB46F14DE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0" y="1341519"/>
            <a:ext cx="14187488" cy="1063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Antenna Bold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nten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nten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nten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nten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0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3F5D6-3B5E-4910-A8CB-A741EE176C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EAF207-684C-45E5-8C46-3B315219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5C4D0D-4D53-4D1C-A5E1-8890AB8E3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" y="0"/>
            <a:ext cx="17339733" cy="97536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ED24C3-4A18-4315-80EB-84A0C516C055}"/>
              </a:ext>
            </a:extLst>
          </p:cNvPr>
          <p:cNvSpPr txBox="1"/>
          <p:nvPr/>
        </p:nvSpPr>
        <p:spPr>
          <a:xfrm>
            <a:off x="1490597" y="6885031"/>
            <a:ext cx="13440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2">
                    <a:lumMod val="75000"/>
                  </a:schemeClr>
                </a:solidFill>
                <a:latin typeface="Antenna Regular" panose="02000503000000020004"/>
              </a:rPr>
              <a:t>La Universidad de los Andes como institución que almacena, y recolecta datos personales, requiere obtener su autorización para que de manera libre, previa, expresa, voluntaria y debidamente informada, permita a todas las dependencias académicas y/o administrativas, recolectar, recaudar, almacenar, usar, circular, suprimir, procesar, compilar, intercambiar, dar tratamiento, actualizar y disponer de los datos que han sido suministrados y que se han incorporado en distintas bases o bancos de datos, o en repositorios electrónicos de todo tipo con que cuenta la Universidad. Esta información es, y será utilizada en el desarrollo de las funciones propias de la Universidad en su condición de institución de educación superior, de forma directa o a través de terceros, a no ser que usted le manifieste lo contrario de manera directa, expresa, inequívoca y por escrito a la cuenta de correo electrónico dispuesta para tal efecto: habeasdata@uniandes.edu.co – Conozca más aquí: www.uniandes.edu.co/datospersonales</a:t>
            </a:r>
          </a:p>
        </p:txBody>
      </p:sp>
    </p:spTree>
    <p:extLst>
      <p:ext uri="{BB962C8B-B14F-4D97-AF65-F5344CB8AC3E}">
        <p14:creationId xmlns:p14="http://schemas.microsoft.com/office/powerpoint/2010/main" val="2157605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/>
              <p:nvPr/>
            </p:nvSpPr>
            <p:spPr>
              <a:xfrm>
                <a:off x="1336046" y="4090536"/>
                <a:ext cx="760849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46" y="4090536"/>
                <a:ext cx="760849" cy="2196627"/>
              </a:xfrm>
              <a:prstGeom prst="rect">
                <a:avLst/>
              </a:prstGeom>
              <a:blipFill>
                <a:blip r:embed="rId2"/>
                <a:stretch>
                  <a:fillRect t="-578" b="-462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5B47140-C1A0-0061-88B4-B517FBA715B4}"/>
              </a:ext>
            </a:extLst>
          </p:cNvPr>
          <p:cNvSpPr txBox="1"/>
          <p:nvPr/>
        </p:nvSpPr>
        <p:spPr>
          <a:xfrm>
            <a:off x="304423" y="1627309"/>
            <a:ext cx="9859955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6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ocabulario = {government, debt, problems, …, banking}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Ventana = 2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Dimensión embedding = N (por ejemplo N=300)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CFD5EF9-D323-3E60-00AB-08CAC671934B}"/>
              </a:ext>
            </a:extLst>
          </p:cNvPr>
          <p:cNvSpPr/>
          <p:nvPr/>
        </p:nvSpPr>
        <p:spPr>
          <a:xfrm rot="5400000">
            <a:off x="1608671" y="6231003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2C89F-D458-5A6F-53A7-B5D363E00F3A}"/>
                  </a:ext>
                </a:extLst>
              </p:cNvPr>
              <p:cNvSpPr txBox="1"/>
              <p:nvPr/>
            </p:nvSpPr>
            <p:spPr>
              <a:xfrm>
                <a:off x="1020510" y="6926760"/>
                <a:ext cx="1356333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D2C89F-D458-5A6F-53A7-B5D363E0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" y="6926760"/>
                <a:ext cx="1356333" cy="393954"/>
              </a:xfrm>
              <a:prstGeom prst="rect">
                <a:avLst/>
              </a:prstGeom>
              <a:blipFill>
                <a:blip r:embed="rId3"/>
                <a:stretch>
                  <a:fillRect l="-2778" r="-926" b="-937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249888-FBB8-C06F-EF69-D8FA69DCA3BF}"/>
              </a:ext>
            </a:extLst>
          </p:cNvPr>
          <p:cNvSpPr txBox="1"/>
          <p:nvPr/>
        </p:nvSpPr>
        <p:spPr>
          <a:xfrm>
            <a:off x="837202" y="3210602"/>
            <a:ext cx="241444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de input: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E90FB8-22EF-6480-FB57-C6491743AF6F}"/>
              </a:ext>
            </a:extLst>
          </p:cNvPr>
          <p:cNvSpPr txBox="1"/>
          <p:nvPr/>
        </p:nvSpPr>
        <p:spPr>
          <a:xfrm>
            <a:off x="4342811" y="3210602"/>
            <a:ext cx="2733441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escondida: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5DFC6-C011-E1C4-F824-21058109B869}"/>
                  </a:ext>
                </a:extLst>
              </p:cNvPr>
              <p:cNvSpPr txBox="1"/>
              <p:nvPr/>
            </p:nvSpPr>
            <p:spPr>
              <a:xfrm>
                <a:off x="4984024" y="4242230"/>
                <a:ext cx="946413" cy="1515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65DFC6-C011-E1C4-F824-21058109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024" y="4242230"/>
                <a:ext cx="946413" cy="1515095"/>
              </a:xfrm>
              <a:prstGeom prst="rect">
                <a:avLst/>
              </a:prstGeom>
              <a:blipFill>
                <a:blip r:embed="rId4"/>
                <a:stretch>
                  <a:fillRect t="-1667" b="-33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BE714-6D45-3296-179D-9BE15FAE700C}"/>
                  </a:ext>
                </a:extLst>
              </p:cNvPr>
              <p:cNvSpPr txBox="1"/>
              <p:nvPr/>
            </p:nvSpPr>
            <p:spPr>
              <a:xfrm>
                <a:off x="10164377" y="4064676"/>
                <a:ext cx="905184" cy="219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BE714-6D45-3296-179D-9BE15FAE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377" y="4064676"/>
                <a:ext cx="905184" cy="2198102"/>
              </a:xfrm>
              <a:prstGeom prst="rect">
                <a:avLst/>
              </a:prstGeom>
              <a:blipFill>
                <a:blip r:embed="rId5"/>
                <a:stretch>
                  <a:fillRect t="-578" b="-4046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18E022B4-B883-70C0-8E57-C3FE7C2BC2AC}"/>
              </a:ext>
            </a:extLst>
          </p:cNvPr>
          <p:cNvSpPr/>
          <p:nvPr/>
        </p:nvSpPr>
        <p:spPr>
          <a:xfrm rot="5400000">
            <a:off x="5376083" y="6243054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5E49-9ACB-629E-0352-8CD8A1358D2D}"/>
                  </a:ext>
                </a:extLst>
              </p:cNvPr>
              <p:cNvSpPr txBox="1"/>
              <p:nvPr/>
            </p:nvSpPr>
            <p:spPr>
              <a:xfrm>
                <a:off x="4787922" y="6938810"/>
                <a:ext cx="1407308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D75E49-9ACB-629E-0352-8CD8A1358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22" y="6938810"/>
                <a:ext cx="1407308" cy="393954"/>
              </a:xfrm>
              <a:prstGeom prst="rect">
                <a:avLst/>
              </a:prstGeom>
              <a:blipFill>
                <a:blip r:embed="rId6"/>
                <a:stretch>
                  <a:fillRect l="-4464" r="-893" b="-937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4C7305-22E2-BAE1-A542-093749E923FB}"/>
              </a:ext>
            </a:extLst>
          </p:cNvPr>
          <p:cNvCxnSpPr>
            <a:cxnSpLocks/>
          </p:cNvCxnSpPr>
          <p:nvPr/>
        </p:nvCxnSpPr>
        <p:spPr>
          <a:xfrm>
            <a:off x="2231247" y="5026295"/>
            <a:ext cx="3927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723BE4-42B3-1096-715C-445A0A988F09}"/>
              </a:ext>
            </a:extLst>
          </p:cNvPr>
          <p:cNvCxnSpPr>
            <a:cxnSpLocks/>
          </p:cNvCxnSpPr>
          <p:nvPr/>
        </p:nvCxnSpPr>
        <p:spPr>
          <a:xfrm>
            <a:off x="4257178" y="5033007"/>
            <a:ext cx="4355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/>
              <p:nvPr/>
            </p:nvSpPr>
            <p:spPr>
              <a:xfrm>
                <a:off x="2484043" y="4744019"/>
                <a:ext cx="1922446" cy="880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sz="256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043" y="4744019"/>
                <a:ext cx="1922446" cy="880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4F222A2-8221-0E33-AD05-50848459306A}"/>
              </a:ext>
            </a:extLst>
          </p:cNvPr>
          <p:cNvSpPr txBox="1"/>
          <p:nvPr/>
        </p:nvSpPr>
        <p:spPr>
          <a:xfrm>
            <a:off x="9641777" y="3210602"/>
            <a:ext cx="260199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560" u="sng" dirty="0">
                <a:solidFill>
                  <a:srgbClr val="C00000"/>
                </a:solidFill>
              </a:rPr>
              <a:t>Capa de output: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524B70-16E2-B1E9-BF96-8D3A1109D0C0}"/>
              </a:ext>
            </a:extLst>
          </p:cNvPr>
          <p:cNvCxnSpPr>
            <a:cxnSpLocks/>
          </p:cNvCxnSpPr>
          <p:nvPr/>
        </p:nvCxnSpPr>
        <p:spPr>
          <a:xfrm>
            <a:off x="6000737" y="4971268"/>
            <a:ext cx="524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F6ED07-80F6-D6D4-170D-34697EAEF2F9}"/>
              </a:ext>
            </a:extLst>
          </p:cNvPr>
          <p:cNvCxnSpPr>
            <a:cxnSpLocks/>
          </p:cNvCxnSpPr>
          <p:nvPr/>
        </p:nvCxnSpPr>
        <p:spPr>
          <a:xfrm>
            <a:off x="9390519" y="4971268"/>
            <a:ext cx="502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/>
              <p:nvPr/>
            </p:nvSpPr>
            <p:spPr>
              <a:xfrm>
                <a:off x="6179624" y="4340628"/>
                <a:ext cx="3462154" cy="1597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4" y="4340628"/>
                <a:ext cx="3462154" cy="1597873"/>
              </a:xfrm>
              <a:prstGeom prst="rect">
                <a:avLst/>
              </a:prstGeom>
              <a:blipFill>
                <a:blip r:embed="rId8"/>
                <a:stretch>
                  <a:fillRect b="-3385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9F937298-F2F1-925C-F54A-02897A33DE2B}"/>
              </a:ext>
            </a:extLst>
          </p:cNvPr>
          <p:cNvSpPr/>
          <p:nvPr/>
        </p:nvSpPr>
        <p:spPr>
          <a:xfrm rot="5400000">
            <a:off x="10422082" y="6230248"/>
            <a:ext cx="260096" cy="73933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9B714-0EBF-A659-76F8-A77C6FFAB8E9}"/>
                  </a:ext>
                </a:extLst>
              </p:cNvPr>
              <p:cNvSpPr txBox="1"/>
              <p:nvPr/>
            </p:nvSpPr>
            <p:spPr>
              <a:xfrm>
                <a:off x="9893036" y="6926004"/>
                <a:ext cx="1358449" cy="393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p>
                      </m:sSup>
                    </m:oMath>
                  </m:oMathPara>
                </a14:m>
                <a:endParaRPr lang="es-ES" sz="256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29B714-0EBF-A659-76F8-A77C6FFAB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036" y="6926004"/>
                <a:ext cx="1358449" cy="393954"/>
              </a:xfrm>
              <a:prstGeom prst="rect">
                <a:avLst/>
              </a:prstGeom>
              <a:blipFill>
                <a:blip r:embed="rId9"/>
                <a:stretch>
                  <a:fillRect l="-5556" r="-926" b="-2500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Brace 39">
            <a:extLst>
              <a:ext uri="{FF2B5EF4-FFF2-40B4-BE49-F238E27FC236}">
                <a16:creationId xmlns:a16="http://schemas.microsoft.com/office/drawing/2014/main" id="{D7389332-A765-713C-BF7C-209C17600450}"/>
              </a:ext>
            </a:extLst>
          </p:cNvPr>
          <p:cNvSpPr/>
          <p:nvPr/>
        </p:nvSpPr>
        <p:spPr>
          <a:xfrm>
            <a:off x="11574517" y="4064676"/>
            <a:ext cx="390144" cy="217810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E649B-6724-5D08-30A5-022B2B49F9D0}"/>
                  </a:ext>
                </a:extLst>
              </p:cNvPr>
              <p:cNvSpPr txBox="1"/>
              <p:nvPr/>
            </p:nvSpPr>
            <p:spPr>
              <a:xfrm>
                <a:off x="12102821" y="4507145"/>
                <a:ext cx="2376331" cy="245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56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O" sz="2560" dirty="0"/>
                  <a:t>es la probabilidad de que la siguiente palabra sea la palabra </a:t>
                </a:r>
                <a:r>
                  <a:rPr lang="en-CO" sz="2560" i="1" dirty="0"/>
                  <a:t>i</a:t>
                </a:r>
                <a:endParaRPr lang="en-CO" sz="256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9E649B-6724-5D08-30A5-022B2B49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2821" y="4507145"/>
                <a:ext cx="2376331" cy="2456057"/>
              </a:xfrm>
              <a:prstGeom prst="rect">
                <a:avLst/>
              </a:prstGeom>
              <a:blipFill>
                <a:blip r:embed="rId10"/>
                <a:stretch>
                  <a:fillRect l="-4255" t="-2051" r="-4255" b="-512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2DAA8-3B58-2348-7FAF-A8B68C2CDA01}"/>
                  </a:ext>
                </a:extLst>
              </p:cNvPr>
              <p:cNvSpPr txBox="1"/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560" b="0" i="1" smtClean="0">
                        <a:latin typeface="Cambria Math" panose="02040503050406030204" pitchFamily="18" charset="0"/>
                      </a:rPr>
                      <m:t>𝐶𝑜𝑠𝑡𝑜</m:t>
                    </m:r>
                    <m:r>
                      <a:rPr lang="es-ES" sz="256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56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256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s-ES" sz="256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CO" sz="2560" dirty="0"/>
                  <a:t> +(1-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O" sz="2560" dirty="0"/>
                  <a:t>)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s-ES" sz="256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O" sz="2560" dirty="0"/>
                  <a:t> 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2DAA8-3B58-2348-7FAF-A8B68C2C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blipFill>
                <a:blip r:embed="rId11"/>
                <a:stretch>
                  <a:fillRect l="-1575" t="-163636" b="-248485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1142138B-D763-116D-93CC-2EB2098563BD}"/>
              </a:ext>
            </a:extLst>
          </p:cNvPr>
          <p:cNvSpPr txBox="1"/>
          <p:nvPr/>
        </p:nvSpPr>
        <p:spPr>
          <a:xfrm>
            <a:off x="163879" y="4763040"/>
            <a:ext cx="141870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560" dirty="0"/>
              <a:t>Input: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FBA2755D-0F15-C102-D0CB-46F89957CDF2}"/>
              </a:ext>
            </a:extLst>
          </p:cNvPr>
          <p:cNvSpPr/>
          <p:nvPr/>
        </p:nvSpPr>
        <p:spPr>
          <a:xfrm rot="5400000">
            <a:off x="7817792" y="5081556"/>
            <a:ext cx="276820" cy="22677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5270B6-33B4-EDB0-3B4A-06983278E495}"/>
              </a:ext>
            </a:extLst>
          </p:cNvPr>
          <p:cNvSpPr txBox="1"/>
          <p:nvPr/>
        </p:nvSpPr>
        <p:spPr>
          <a:xfrm>
            <a:off x="7017462" y="6434290"/>
            <a:ext cx="1910080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Activación softmax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E5340D-AE83-6421-8125-3B19A2470036}"/>
              </a:ext>
            </a:extLst>
          </p:cNvPr>
          <p:cNvSpPr txBox="1"/>
          <p:nvPr/>
        </p:nvSpPr>
        <p:spPr>
          <a:xfrm>
            <a:off x="304423" y="8170154"/>
            <a:ext cx="14174729" cy="530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394" indent="-406394">
              <a:buFont typeface="Arial" panose="020B0604020202020204" pitchFamily="34" charset="0"/>
              <a:buChar char="•"/>
            </a:pPr>
            <a:r>
              <a:rPr lang="es-ES" sz="2844" dirty="0"/>
              <a:t>Red neuronal estimada con </a:t>
            </a:r>
            <a:r>
              <a:rPr lang="es-ES" sz="2844" dirty="0" err="1"/>
              <a:t>backpropagation</a:t>
            </a:r>
            <a:endParaRPr lang="en-US" sz="2844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277EF46-3B13-36D4-5381-C29DEBDCD21C}"/>
                  </a:ext>
                </a:extLst>
              </p:cNvPr>
              <p:cNvSpPr txBox="1"/>
              <p:nvPr/>
            </p:nvSpPr>
            <p:spPr>
              <a:xfrm>
                <a:off x="15275620" y="4017020"/>
                <a:ext cx="760849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277EF46-3B13-36D4-5381-C29DEBDCD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5620" y="4017020"/>
                <a:ext cx="760849" cy="2196627"/>
              </a:xfrm>
              <a:prstGeom prst="rect">
                <a:avLst/>
              </a:prstGeom>
              <a:blipFill>
                <a:blip r:embed="rId12"/>
                <a:stretch>
                  <a:fillRect t="-575" b="-402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Brace 55">
            <a:extLst>
              <a:ext uri="{FF2B5EF4-FFF2-40B4-BE49-F238E27FC236}">
                <a16:creationId xmlns:a16="http://schemas.microsoft.com/office/drawing/2014/main" id="{6684BE54-5EFB-E7A7-3560-2272DA5FA379}"/>
              </a:ext>
            </a:extLst>
          </p:cNvPr>
          <p:cNvSpPr/>
          <p:nvPr/>
        </p:nvSpPr>
        <p:spPr>
          <a:xfrm rot="5400000">
            <a:off x="15525985" y="6220230"/>
            <a:ext cx="214453" cy="73934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4325CE-E4A8-91F1-FEE7-FED3B03C9799}"/>
              </a:ext>
            </a:extLst>
          </p:cNvPr>
          <p:cNvSpPr txBox="1"/>
          <p:nvPr/>
        </p:nvSpPr>
        <p:spPr>
          <a:xfrm>
            <a:off x="14741632" y="6777552"/>
            <a:ext cx="191008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Valor real</a:t>
            </a:r>
          </a:p>
        </p:txBody>
      </p:sp>
    </p:spTree>
    <p:extLst>
      <p:ext uri="{BB962C8B-B14F-4D97-AF65-F5344CB8AC3E}">
        <p14:creationId xmlns:p14="http://schemas.microsoft.com/office/powerpoint/2010/main" val="1863291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/>
              <p:nvPr/>
            </p:nvSpPr>
            <p:spPr>
              <a:xfrm>
                <a:off x="1257770" y="3027825"/>
                <a:ext cx="1373132" cy="2196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6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O" sz="256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O" sz="256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256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D4051A-A7BE-790A-7BD7-5437BB42D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770" y="3027825"/>
                <a:ext cx="1373132" cy="2196627"/>
              </a:xfrm>
              <a:prstGeom prst="rect">
                <a:avLst/>
              </a:prstGeom>
              <a:blipFill>
                <a:blip r:embed="rId2"/>
                <a:stretch>
                  <a:fillRect l="-1818" b="-459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/>
              <p:nvPr/>
            </p:nvSpPr>
            <p:spPr>
              <a:xfrm>
                <a:off x="9046047" y="6731347"/>
                <a:ext cx="3462154" cy="1597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Sup>
                                <m:sSubSupPr>
                                  <m:ctrlP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s-ES" sz="256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ES" sz="256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256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s-ES" sz="256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" sz="256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  <a:p>
                <a:endParaRPr lang="en-CO" sz="256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AF6DF8D-2D81-8DCC-CBE9-931E1F72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047" y="6731347"/>
                <a:ext cx="3462154" cy="1597873"/>
              </a:xfrm>
              <a:prstGeom prst="rect">
                <a:avLst/>
              </a:prstGeom>
              <a:blipFill>
                <a:blip r:embed="rId3"/>
                <a:stretch>
                  <a:fillRect b="-3385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F2ACAF-6653-0D05-7C9F-15F3C11233A3}"/>
                  </a:ext>
                </a:extLst>
              </p:cNvPr>
              <p:cNvSpPr txBox="1"/>
              <p:nvPr/>
            </p:nvSpPr>
            <p:spPr>
              <a:xfrm>
                <a:off x="3301991" y="2757345"/>
                <a:ext cx="5366342" cy="23859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256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F2ACAF-6653-0D05-7C9F-15F3C112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991" y="2757345"/>
                <a:ext cx="5366342" cy="2385974"/>
              </a:xfrm>
              <a:prstGeom prst="rect">
                <a:avLst/>
              </a:prstGeom>
              <a:blipFill>
                <a:blip r:embed="rId4"/>
                <a:stretch>
                  <a:fillRect b="-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4B4213-10AE-173A-76D9-BAFE03E6752D}"/>
                  </a:ext>
                </a:extLst>
              </p:cNvPr>
              <p:cNvSpPr txBox="1"/>
              <p:nvPr/>
            </p:nvSpPr>
            <p:spPr>
              <a:xfrm>
                <a:off x="9564795" y="2958380"/>
                <a:ext cx="3736930" cy="1983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CO" sz="256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O" sz="256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4B4213-10AE-173A-76D9-BAFE03E6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795" y="2958380"/>
                <a:ext cx="3736930" cy="1983172"/>
              </a:xfrm>
              <a:prstGeom prst="rect">
                <a:avLst/>
              </a:prstGeom>
              <a:blipFill>
                <a:blip r:embed="rId5"/>
                <a:stretch>
                  <a:fillRect l="-678" b="-6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59630-FF26-08BC-4390-AC04EFE636FF}"/>
                  </a:ext>
                </a:extLst>
              </p:cNvPr>
              <p:cNvSpPr txBox="1"/>
              <p:nvPr/>
            </p:nvSpPr>
            <p:spPr>
              <a:xfrm>
                <a:off x="2305635" y="5674005"/>
                <a:ext cx="5196995" cy="2138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s-ES" sz="256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O" sz="256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r>
                      <a:rPr lang="es-ES" sz="256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CO" sz="256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O" sz="256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s-ES" sz="25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𝑖𝑁</m:t>
                                  </m:r>
                                </m:sub>
                                <m:sup>
                                  <m:r>
                                    <a:rPr lang="es-ES" sz="256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CO" sz="256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B59630-FF26-08BC-4390-AC04EFE63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35" y="5674005"/>
                <a:ext cx="5196995" cy="2138983"/>
              </a:xfrm>
              <a:prstGeom prst="rect">
                <a:avLst/>
              </a:prstGeom>
              <a:blipFill>
                <a:blip r:embed="rId6"/>
                <a:stretch>
                  <a:fillRect l="-488" b="-58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62025AD8-425B-4399-9D77-A544845C422F}"/>
              </a:ext>
            </a:extLst>
          </p:cNvPr>
          <p:cNvSpPr/>
          <p:nvPr/>
        </p:nvSpPr>
        <p:spPr>
          <a:xfrm rot="5400000">
            <a:off x="11379849" y="3532177"/>
            <a:ext cx="199448" cy="34621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99DD2-1D92-4232-C212-30CD592BE87E}"/>
              </a:ext>
            </a:extLst>
          </p:cNvPr>
          <p:cNvSpPr txBox="1"/>
          <p:nvPr/>
        </p:nvSpPr>
        <p:spPr>
          <a:xfrm>
            <a:off x="9875715" y="5520776"/>
            <a:ext cx="329959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560" dirty="0"/>
              <a:t>Context embedding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ECE56FE-25CE-5A6D-D01E-CB8409CAC8D3}"/>
              </a:ext>
            </a:extLst>
          </p:cNvPr>
          <p:cNvSpPr/>
          <p:nvPr/>
        </p:nvSpPr>
        <p:spPr>
          <a:xfrm rot="5400000">
            <a:off x="4415752" y="7797445"/>
            <a:ext cx="233428" cy="9048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74C40-4290-FF93-7B3F-DD1C2BF2A356}"/>
              </a:ext>
            </a:extLst>
          </p:cNvPr>
          <p:cNvSpPr txBox="1"/>
          <p:nvPr/>
        </p:nvSpPr>
        <p:spPr>
          <a:xfrm>
            <a:off x="3627708" y="8466364"/>
            <a:ext cx="1724696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991" dirty="0"/>
              <a:t>Context embedding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6B8D11A-FACD-7500-4559-E7F40DB0EF55}"/>
              </a:ext>
            </a:extLst>
          </p:cNvPr>
          <p:cNvSpPr/>
          <p:nvPr/>
        </p:nvSpPr>
        <p:spPr>
          <a:xfrm rot="5400000">
            <a:off x="5791624" y="7783310"/>
            <a:ext cx="233428" cy="90482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A3DE13-2C68-C47D-9499-B32E30F23FFD}"/>
              </a:ext>
            </a:extLst>
          </p:cNvPr>
          <p:cNvSpPr txBox="1"/>
          <p:nvPr/>
        </p:nvSpPr>
        <p:spPr>
          <a:xfrm>
            <a:off x="4966471" y="8466364"/>
            <a:ext cx="1889031" cy="70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991" dirty="0"/>
              <a:t>Word embedding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E3902ED-168E-FFF3-7420-ABF1013C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56657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/>
              <p:nvPr/>
            </p:nvSpPr>
            <p:spPr>
              <a:xfrm>
                <a:off x="2009520" y="3649918"/>
                <a:ext cx="5366342" cy="238597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s-ES" sz="256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ES" sz="256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s-ES" sz="2560" i="1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4D36FC-10E6-F1A2-A9EC-14870AAC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520" y="3649918"/>
                <a:ext cx="5366342" cy="2385974"/>
              </a:xfrm>
              <a:prstGeom prst="rect">
                <a:avLst/>
              </a:prstGeom>
              <a:blipFill>
                <a:blip r:embed="rId2"/>
                <a:stretch>
                  <a:fillRect b="-529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B4E17-A61D-BD1A-324B-E9F00EB49D7B}"/>
                  </a:ext>
                </a:extLst>
              </p:cNvPr>
              <p:cNvSpPr txBox="1"/>
              <p:nvPr/>
            </p:nvSpPr>
            <p:spPr>
              <a:xfrm>
                <a:off x="956201" y="6813113"/>
                <a:ext cx="7472978" cy="168629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sub>
                        <m:sup>
                          <m: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s-ES" sz="256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sz="256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56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ES" sz="256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s-ES" sz="256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56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BB4E17-A61D-BD1A-324B-E9F00EB49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01" y="6813113"/>
                <a:ext cx="7472978" cy="1686295"/>
              </a:xfrm>
              <a:prstGeom prst="rect">
                <a:avLst/>
              </a:prstGeom>
              <a:blipFill>
                <a:blip r:embed="rId3"/>
                <a:stretch>
                  <a:fillRect b="-1493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0F6FA5B-59FF-47B0-F698-7573FE932AED}"/>
              </a:ext>
            </a:extLst>
          </p:cNvPr>
          <p:cNvSpPr txBox="1"/>
          <p:nvPr/>
        </p:nvSpPr>
        <p:spPr>
          <a:xfrm>
            <a:off x="8919023" y="7412936"/>
            <a:ext cx="5186350" cy="88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2560" dirty="0">
                <a:solidFill>
                  <a:srgbClr val="0070C0"/>
                </a:solidFill>
              </a:rPr>
              <a:t>Columna </a:t>
            </a:r>
            <a:r>
              <a:rPr lang="en-US" sz="2560" i="1" dirty="0" err="1">
                <a:solidFill>
                  <a:srgbClr val="0070C0"/>
                </a:solidFill>
              </a:rPr>
              <a:t>i</a:t>
            </a:r>
            <a:r>
              <a:rPr lang="en-CO" sz="2560" dirty="0">
                <a:solidFill>
                  <a:srgbClr val="0070C0"/>
                </a:solidFill>
              </a:rPr>
              <a:t> es el embedding que nos interesa de la palabra </a:t>
            </a:r>
            <a:r>
              <a:rPr lang="en-CO" sz="2560" i="1" dirty="0">
                <a:solidFill>
                  <a:srgbClr val="0070C0"/>
                </a:solidFill>
              </a:rPr>
              <a:t>i</a:t>
            </a:r>
            <a:endParaRPr lang="en-CO" sz="256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45D11-BDF3-C28C-742F-735967215F3F}"/>
              </a:ext>
            </a:extLst>
          </p:cNvPr>
          <p:cNvSpPr txBox="1"/>
          <p:nvPr/>
        </p:nvSpPr>
        <p:spPr>
          <a:xfrm>
            <a:off x="8855184" y="4769123"/>
            <a:ext cx="7000512" cy="48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sz="2560" dirty="0">
                <a:solidFill>
                  <a:schemeClr val="accent4">
                    <a:lumMod val="75000"/>
                  </a:schemeClr>
                </a:solidFill>
              </a:rPr>
              <a:t>Fila </a:t>
            </a:r>
            <a:r>
              <a:rPr lang="en-US" sz="2560" i="1" dirty="0" err="1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en-CO" sz="2560" dirty="0">
                <a:solidFill>
                  <a:schemeClr val="accent4">
                    <a:lumMod val="75000"/>
                  </a:schemeClr>
                </a:solidFill>
              </a:rPr>
              <a:t> el “embedding contexto” de la palabra </a:t>
            </a:r>
            <a:r>
              <a:rPr lang="en-CO" sz="2560" i="1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endParaRPr lang="en-CO" sz="256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5716C-24E3-E726-510B-1C986280E7B5}"/>
              </a:ext>
            </a:extLst>
          </p:cNvPr>
          <p:cNvSpPr txBox="1"/>
          <p:nvPr/>
        </p:nvSpPr>
        <p:spPr>
          <a:xfrm>
            <a:off x="304423" y="1627309"/>
            <a:ext cx="9859955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6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ocabulario = {government, debt, problems, …, banking}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Ventana = 2</a:t>
            </a:r>
          </a:p>
          <a:p>
            <a:r>
              <a:rPr lang="en-CO" sz="2560" dirty="0">
                <a:solidFill>
                  <a:schemeClr val="accent6">
                    <a:lumMod val="75000"/>
                  </a:schemeClr>
                </a:solidFill>
              </a:rPr>
              <a:t>Dimensión embedding = N (por ejemplo N=300)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C87350-D17B-6D49-7D56-102265A8CD03}"/>
                  </a:ext>
                </a:extLst>
              </p:cNvPr>
              <p:cNvSpPr txBox="1"/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560" b="0" i="1" smtClean="0">
                        <a:latin typeface="Cambria Math" panose="02040503050406030204" pitchFamily="18" charset="0"/>
                      </a:rPr>
                      <m:t>𝐶𝑜𝑠𝑡𝑜</m:t>
                    </m:r>
                    <m:r>
                      <a:rPr lang="es-ES" sz="256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z="256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sz="256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s-ES" sz="256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256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CO" sz="2560" dirty="0"/>
                  <a:t> +(1-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O" sz="2560" dirty="0"/>
                  <a:t>)</a:t>
                </a:r>
                <a:r>
                  <a:rPr lang="es-ES" sz="256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s-ES" sz="256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256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s-ES" sz="256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256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256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ES" sz="256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CO" sz="256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C87350-D17B-6D49-7D56-102265A8C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423" y="2068909"/>
                <a:ext cx="6423490" cy="400815"/>
              </a:xfrm>
              <a:prstGeom prst="rect">
                <a:avLst/>
              </a:prstGeom>
              <a:blipFill>
                <a:blip r:embed="rId4"/>
                <a:stretch>
                  <a:fillRect l="-1575" t="-163636" b="-248485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36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EB02-7071-CA14-6E27-13133BF4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784" y="3054096"/>
            <a:ext cx="15096604" cy="6233028"/>
          </a:xfrm>
        </p:spPr>
        <p:txBody>
          <a:bodyPr>
            <a:normAutofit/>
          </a:bodyPr>
          <a:lstStyle/>
          <a:p>
            <a:r>
              <a:rPr lang="en-US" sz="4400" dirty="0"/>
              <a:t>Red neuronal de dos </a:t>
            </a:r>
            <a:r>
              <a:rPr lang="en-US" sz="4400" dirty="0" err="1"/>
              <a:t>capas</a:t>
            </a:r>
            <a:endParaRPr lang="en-US" sz="4400" dirty="0"/>
          </a:p>
          <a:p>
            <a:endParaRPr lang="en-US" sz="4800" i="1" dirty="0"/>
          </a:p>
          <a:p>
            <a:r>
              <a:rPr lang="en-US" sz="4400" dirty="0" err="1"/>
              <a:t>Estima</a:t>
            </a:r>
            <a:r>
              <a:rPr lang="en-US" sz="4400" dirty="0"/>
              <a:t> un total de (|</a:t>
            </a:r>
            <a:r>
              <a:rPr lang="en-US" sz="4400" dirty="0" err="1"/>
              <a:t>vocabulario</a:t>
            </a:r>
            <a:r>
              <a:rPr lang="en-US" sz="4400" dirty="0"/>
              <a:t>| x N) </a:t>
            </a:r>
            <a:r>
              <a:rPr lang="en-US" sz="4400" dirty="0" err="1"/>
              <a:t>parámetros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Si temenos 400.000 palabras y embeddings de </a:t>
            </a:r>
            <a:r>
              <a:rPr lang="en-US" sz="4400" dirty="0" err="1"/>
              <a:t>tamaño</a:t>
            </a:r>
            <a:r>
              <a:rPr lang="en-US" sz="4400" dirty="0"/>
              <a:t> 300, son 120.000.000 </a:t>
            </a:r>
            <a:r>
              <a:rPr lang="en-US" sz="4400" dirty="0" err="1"/>
              <a:t>parámetros</a:t>
            </a:r>
            <a:endParaRPr lang="en-US" sz="44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81F0968-3ECD-E3C2-CCA2-373329E9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187500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www.uniandes.edu.co/images/phocagallery/campus%207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r="1540"/>
          <a:stretch/>
        </p:blipFill>
        <p:spPr bwMode="auto">
          <a:xfrm>
            <a:off x="4234" y="0"/>
            <a:ext cx="1733973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9530" y="557002"/>
            <a:ext cx="15389131" cy="8780961"/>
          </a:xfrm>
          <a:prstGeom prst="rect">
            <a:avLst/>
          </a:prstGeom>
          <a:solidFill>
            <a:schemeClr val="accent6">
              <a:lumMod val="50000"/>
              <a:alpha val="85607"/>
            </a:schemeClr>
          </a:solidFill>
          <a:ln w="200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6" name="Rectángulo 5"/>
          <p:cNvSpPr/>
          <p:nvPr/>
        </p:nvSpPr>
        <p:spPr>
          <a:xfrm>
            <a:off x="1419837" y="1737835"/>
            <a:ext cx="15271767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eaLnBrk="0" hangingPunct="0">
              <a:defRPr/>
            </a:pPr>
            <a:r>
              <a:rPr lang="es-MX" sz="7200" b="1">
                <a:solidFill>
                  <a:schemeClr val="bg1"/>
                </a:solidFill>
                <a:latin typeface="Antenna Bold" panose="02000503000000020004" pitchFamily="50" charset="0"/>
                <a:ea typeface="Arial Unicode MS"/>
                <a:cs typeface="Arial"/>
              </a:rPr>
              <a:t>CONTÁCTANOS</a:t>
            </a:r>
            <a:endParaRPr lang="es-ES" sz="2400">
              <a:solidFill>
                <a:schemeClr val="bg1"/>
              </a:solidFill>
              <a:latin typeface="Antenna Bold" panose="02000503000000020004" pitchFamily="50" charset="0"/>
              <a:ea typeface="Arial Unicode MS"/>
              <a:cs typeface="Arial"/>
            </a:endParaRPr>
          </a:p>
        </p:txBody>
      </p:sp>
      <p:sp>
        <p:nvSpPr>
          <p:cNvPr id="7" name="29 Rectángulo"/>
          <p:cNvSpPr/>
          <p:nvPr/>
        </p:nvSpPr>
        <p:spPr>
          <a:xfrm>
            <a:off x="2993519" y="3204054"/>
            <a:ext cx="147602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PÁGINAS</a:t>
            </a:r>
            <a:r>
              <a:rPr lang="es-CO" sz="32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WEB - </a:t>
            </a:r>
            <a:r>
              <a:rPr lang="es-ES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Ingeniería Industrial</a:t>
            </a:r>
            <a:r>
              <a:rPr lang="es-ES" sz="28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:</a:t>
            </a:r>
          </a:p>
          <a:p>
            <a:pPr lvl="1" indent="-390590"/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https://industrial.uniandes.edu.co/es/programas-academicos/maestrias</a:t>
            </a:r>
            <a:endParaRPr lang="es-ES" sz="2800" b="1">
              <a:solidFill>
                <a:srgbClr val="FFFF00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8" name="29 Rectángulo"/>
          <p:cNvSpPr/>
          <p:nvPr/>
        </p:nvSpPr>
        <p:spPr>
          <a:xfrm>
            <a:off x="2993519" y="4367716"/>
            <a:ext cx="11215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90590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CORREO Maestría:   </a:t>
            </a:r>
            <a:r>
              <a: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solicitudes-miad@uniandes.edu.co</a:t>
            </a:r>
            <a:endParaRPr lang="es-CO" sz="2400" b="1">
              <a:solidFill>
                <a:schemeClr val="bg1"/>
              </a:solidFill>
              <a:latin typeface="Antenna Light" panose="02000503000000020004" pitchFamily="50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885932" y="1166658"/>
            <a:ext cx="13576333" cy="7459181"/>
          </a:xfrm>
          <a:prstGeom prst="rect">
            <a:avLst/>
          </a:prstGeom>
          <a:noFill/>
          <a:ln w="952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10" name="30 Rectángulo"/>
          <p:cNvSpPr/>
          <p:nvPr/>
        </p:nvSpPr>
        <p:spPr>
          <a:xfrm>
            <a:off x="2612269" y="4980282"/>
            <a:ext cx="7091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CO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OTROS</a:t>
            </a:r>
            <a:r>
              <a:rPr lang="es-CO" sz="28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 ENLACES DE IMPORTANCIA</a:t>
            </a:r>
          </a:p>
        </p:txBody>
      </p:sp>
      <p:sp>
        <p:nvSpPr>
          <p:cNvPr id="11" name="20 Rectángulo"/>
          <p:cNvSpPr/>
          <p:nvPr/>
        </p:nvSpPr>
        <p:spPr>
          <a:xfrm>
            <a:off x="3166964" y="5426767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Matrículas: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https://matriculas.uniandes.edu.co/</a:t>
            </a:r>
          </a:p>
        </p:txBody>
      </p:sp>
      <p:sp>
        <p:nvSpPr>
          <p:cNvPr id="12" name="22 Rectángulo"/>
          <p:cNvSpPr/>
          <p:nvPr/>
        </p:nvSpPr>
        <p:spPr>
          <a:xfrm>
            <a:off x="3166964" y="588838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Registro: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http://registro.uniandes.edu.co/</a:t>
            </a:r>
          </a:p>
        </p:txBody>
      </p:sp>
      <p:sp>
        <p:nvSpPr>
          <p:cNvPr id="13" name="27 Rectángulo"/>
          <p:cNvSpPr/>
          <p:nvPr/>
        </p:nvSpPr>
        <p:spPr>
          <a:xfrm>
            <a:off x="3166964" y="6335858"/>
            <a:ext cx="11520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>
                <a:solidFill>
                  <a:schemeClr val="bg1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 Neón: 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http://</a:t>
            </a:r>
            <a:r>
              <a:rPr lang="es-ES" sz="2400" b="1" err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bloqueneon.uniandes.edu.co</a:t>
            </a:r>
            <a:r>
              <a:rPr lang="es-ES" sz="2400" b="1">
                <a:solidFill>
                  <a:srgbClr val="FFFF00"/>
                </a:solidFill>
                <a:latin typeface="Antenna Light" panose="02000503000000020004" pitchFamily="50" charset="0"/>
                <a:cs typeface="Arial" panose="020B0604020202020204" pitchFamily="34" charset="0"/>
              </a:rPr>
              <a:t>/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10EF0C-3475-B946-9C5F-E68A475B1926}"/>
              </a:ext>
            </a:extLst>
          </p:cNvPr>
          <p:cNvGrpSpPr/>
          <p:nvPr/>
        </p:nvGrpSpPr>
        <p:grpSpPr>
          <a:xfrm>
            <a:off x="3154923" y="7658343"/>
            <a:ext cx="2740575" cy="512811"/>
            <a:chOff x="2493370" y="7674606"/>
            <a:chExt cx="2740575" cy="51281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5F0F399-B2E5-4EAC-9418-DB924D45C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370" y="7674606"/>
              <a:ext cx="466192" cy="512811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A14C814-76FC-42C0-8470-200336FAEFB7}"/>
                </a:ext>
              </a:extLst>
            </p:cNvPr>
            <p:cNvSpPr txBox="1"/>
            <p:nvPr/>
          </p:nvSpPr>
          <p:spPr>
            <a:xfrm>
              <a:off x="3018709" y="7700178"/>
              <a:ext cx="221523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79E2E8-0FC0-4249-B3E0-440025EE0D79}"/>
              </a:ext>
            </a:extLst>
          </p:cNvPr>
          <p:cNvGrpSpPr/>
          <p:nvPr/>
        </p:nvGrpSpPr>
        <p:grpSpPr>
          <a:xfrm>
            <a:off x="11039383" y="7631587"/>
            <a:ext cx="5975164" cy="539567"/>
            <a:chOff x="9667712" y="7599597"/>
            <a:chExt cx="5975164" cy="539567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1F26FB15-16EB-49DA-943B-0879EE8FE109}"/>
                </a:ext>
              </a:extLst>
            </p:cNvPr>
            <p:cNvSpPr txBox="1"/>
            <p:nvPr/>
          </p:nvSpPr>
          <p:spPr>
            <a:xfrm>
              <a:off x="10216736" y="7631587"/>
              <a:ext cx="542614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</a:p>
          </p:txBody>
        </p:sp>
        <p:pic>
          <p:nvPicPr>
            <p:cNvPr id="19" name="Imagen 2" descr="Imagen que contiene dibujo, luz, alimentos&#10;&#10;Descripción generada con confianza muy alta">
              <a:extLst>
                <a:ext uri="{FF2B5EF4-FFF2-40B4-BE49-F238E27FC236}">
                  <a16:creationId xmlns:a16="http://schemas.microsoft.com/office/drawing/2014/main" id="{0C501945-7443-4162-A690-D721D68D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7712" y="7599597"/>
              <a:ext cx="465189" cy="539567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495CC6E-F3DA-B045-88D1-9D4C5DDF823D}"/>
              </a:ext>
            </a:extLst>
          </p:cNvPr>
          <p:cNvGrpSpPr/>
          <p:nvPr/>
        </p:nvGrpSpPr>
        <p:grpSpPr>
          <a:xfrm>
            <a:off x="7167504" y="7622276"/>
            <a:ext cx="2896573" cy="539567"/>
            <a:chOff x="6158062" y="7631587"/>
            <a:chExt cx="2896573" cy="539567"/>
          </a:xfrm>
        </p:grpSpPr>
        <p:pic>
          <p:nvPicPr>
            <p:cNvPr id="20" name="Imagen 3" descr="Imagen que contiene dibujo&#10;&#10;Descripción generada con confianza muy alta">
              <a:extLst>
                <a:ext uri="{FF2B5EF4-FFF2-40B4-BE49-F238E27FC236}">
                  <a16:creationId xmlns:a16="http://schemas.microsoft.com/office/drawing/2014/main" id="{13FAD0BE-37A8-4B3E-ACF6-9EA59673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8062" y="7631587"/>
              <a:ext cx="465188" cy="539567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640896-75A3-4834-8AF4-4FD719A9FF79}"/>
                </a:ext>
              </a:extLst>
            </p:cNvPr>
            <p:cNvSpPr txBox="1"/>
            <p:nvPr/>
          </p:nvSpPr>
          <p:spPr>
            <a:xfrm>
              <a:off x="6707085" y="7645511"/>
              <a:ext cx="23475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s-CO" sz="2400" b="1" err="1">
                  <a:solidFill>
                    <a:srgbClr val="FFFF00"/>
                  </a:solidFill>
                  <a:latin typeface="Antenna Light" panose="02000503000000020004" pitchFamily="50" charset="0"/>
                  <a:cs typeface="Arial"/>
                </a:rPr>
                <a:t>AnalyticsUA</a:t>
              </a:r>
              <a:endParaRPr lang="es-CO" sz="2400" b="1">
                <a:solidFill>
                  <a:srgbClr val="FFFF00"/>
                </a:solidFill>
                <a:latin typeface="Antenna Light" panose="02000503000000020004" pitchFamily="50" charset="0"/>
                <a:cs typeface="Arial"/>
              </a:endParaRPr>
            </a:p>
          </p:txBody>
        </p:sp>
      </p:grp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49C89928-E6E1-4041-9DCB-2208881E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530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72ABB-3746-5641-BFBA-EB7D7F19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236" y="4300736"/>
            <a:ext cx="7226238" cy="1889202"/>
          </a:xfrm>
        </p:spPr>
        <p:txBody>
          <a:bodyPr>
            <a:normAutofit/>
          </a:bodyPr>
          <a:lstStyle/>
          <a:p>
            <a:r>
              <a:rPr lang="es-ES" sz="4000" dirty="0"/>
              <a:t>Machine </a:t>
            </a:r>
            <a:r>
              <a:rPr lang="es-ES" sz="4000" dirty="0" err="1"/>
              <a:t>Learning</a:t>
            </a:r>
            <a:r>
              <a:rPr lang="es-ES" sz="4000" dirty="0"/>
              <a:t> y Procesamiento de Lenguaje Natural</a:t>
            </a:r>
            <a:endParaRPr lang="es-CO" sz="40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33339B-A757-4B29-9360-5D1B311BD207}"/>
              </a:ext>
            </a:extLst>
          </p:cNvPr>
          <p:cNvSpPr txBox="1">
            <a:spLocks/>
          </p:cNvSpPr>
          <p:nvPr/>
        </p:nvSpPr>
        <p:spPr>
          <a:xfrm>
            <a:off x="9899600" y="6599598"/>
            <a:ext cx="5645200" cy="9758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Antenna Bold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Antenna Bold" panose="02000503000000020004" pitchFamily="50" charset="0"/>
              </a:rPr>
              <a:t>Semana</a:t>
            </a:r>
            <a:r>
              <a:rPr lang="en-US" sz="2800" dirty="0">
                <a:latin typeface="Antenna Bold" panose="02000503000000020004" pitchFamily="50" charset="0"/>
              </a:rPr>
              <a:t> 5: </a:t>
            </a:r>
            <a:r>
              <a:rPr lang="en-US" sz="2800" b="0" dirty="0">
                <a:latin typeface="Antenna Light" panose="02000503000000020004" pitchFamily="50" charset="0"/>
              </a:rPr>
              <a:t>Mayo 02 - 09 de 2023</a:t>
            </a:r>
          </a:p>
        </p:txBody>
      </p:sp>
    </p:spTree>
    <p:extLst>
      <p:ext uri="{BB962C8B-B14F-4D97-AF65-F5344CB8AC3E}">
        <p14:creationId xmlns:p14="http://schemas.microsoft.com/office/powerpoint/2010/main" val="12825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2"/>
    </mc:Choice>
    <mc:Fallback xmlns="">
      <p:transition spd="slow" advTm="1213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4E91-72EE-C3DC-61CC-5A68D70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Embeddings</a:t>
            </a:r>
            <a:endParaRPr lang="es-CO" sz="4400" dirty="0">
              <a:solidFill>
                <a:srgbClr val="F7951E"/>
              </a:solidFill>
              <a:latin typeface="Antenna Light" panose="02000503000000020004" pitchFamily="50" charset="0"/>
              <a:ea typeface="+mn-ea"/>
              <a:cs typeface="+mn-cs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73339C-04F3-B4AA-15FF-EFCBC53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3</a:t>
            </a:fld>
            <a:endParaRPr lang="es-CO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B850E55-81E6-52B2-E7F7-66A4CFBBF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62134"/>
              </p:ext>
            </p:extLst>
          </p:nvPr>
        </p:nvGraphicFramePr>
        <p:xfrm>
          <a:off x="4536175" y="2405063"/>
          <a:ext cx="9667981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9915">
                  <a:extLst>
                    <a:ext uri="{9D8B030D-6E8A-4147-A177-3AD203B41FA5}">
                      <a16:colId xmlns:a16="http://schemas.microsoft.com/office/drawing/2014/main" val="856327983"/>
                    </a:ext>
                  </a:extLst>
                </a:gridCol>
                <a:gridCol w="7118066">
                  <a:extLst>
                    <a:ext uri="{9D8B030D-6E8A-4147-A177-3AD203B41FA5}">
                      <a16:colId xmlns:a16="http://schemas.microsoft.com/office/drawing/2014/main" val="2353792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ASIN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327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Adidas running shoes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These men's adidas running-inspired shoes are durable to stand up to </a:t>
                      </a:r>
                      <a:r>
                        <a:rPr lang="en-US" sz="16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everyday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usage, and they're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help you make your next time out the best one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yet. A </a:t>
                      </a:r>
                      <a:r>
                        <a:rPr lang="en-US" sz="1600" b="0" i="0" kern="1200" dirty="0" err="1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Cloudfoam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Super midsole provides elevated 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cushioning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while the textile upper is super soft and comfy. The rubber outsole grips the ground because you never know when you might go off road.</a:t>
                      </a:r>
                      <a:endParaRPr lang="en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8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sz="1600" dirty="0"/>
                        <a:t>Nike running shoes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 strength to your step with the Nike Air Zoom Pegasus 37 shoe. </a:t>
                      </a:r>
                      <a:r>
                        <a:rPr lang="en-US" sz="16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Ensuring the fit loved by the runners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 shoe is equipped with a brand new cushioning unit on the forefoot and foam for maximum responsiveness. The result is a durable and </a:t>
                      </a:r>
                      <a:r>
                        <a:rPr lang="en-US" sz="16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shoe designed for your </a:t>
                      </a:r>
                      <a:r>
                        <a:rPr lang="en-US" sz="1600" b="0" i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everyday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runs. Nike React foam in the midsole for lightness, elasticity and durability. More foam means more </a:t>
                      </a:r>
                      <a:r>
                        <a:rPr lang="en-US" sz="1600" b="0" i="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cushioning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 bulk. The</a:t>
                      </a:r>
                      <a:r>
                        <a:rPr lang="en-US" sz="1600" b="0" i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Air Zoom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 in the forefoot is twice as large as previous versions, thus offering greater elasticity at each step. It is closer to the foot for better responsiveness.</a:t>
                      </a:r>
                      <a:endParaRPr lang="en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530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7307897-3EF0-3AC4-E2E6-7E32506C508C}"/>
              </a:ext>
            </a:extLst>
          </p:cNvPr>
          <p:cNvSpPr txBox="1"/>
          <p:nvPr/>
        </p:nvSpPr>
        <p:spPr>
          <a:xfrm>
            <a:off x="1192212" y="6923466"/>
            <a:ext cx="14295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Palabras idénticas: </a:t>
            </a:r>
            <a:r>
              <a:rPr lang="en-CO" sz="2400" dirty="0">
                <a:solidFill>
                  <a:srgbClr val="C00000"/>
                </a:solidFill>
              </a:rPr>
              <a:t>lightweight, </a:t>
            </a:r>
            <a:r>
              <a:rPr lang="en-CO" sz="2400" dirty="0">
                <a:solidFill>
                  <a:schemeClr val="accent6">
                    <a:lumMod val="75000"/>
                  </a:schemeClr>
                </a:solidFill>
              </a:rPr>
              <a:t>cushioning, </a:t>
            </a:r>
            <a:r>
              <a:rPr lang="en-CO" sz="2400" dirty="0">
                <a:solidFill>
                  <a:schemeClr val="accent2">
                    <a:lumMod val="75000"/>
                  </a:schemeClr>
                </a:solidFill>
              </a:rPr>
              <a:t>everyday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Palabras con mismo significado en contexto particular: </a:t>
            </a:r>
            <a:r>
              <a:rPr lang="en-CO" sz="2400" dirty="0">
                <a:solidFill>
                  <a:schemeClr val="accent4">
                    <a:lumMod val="75000"/>
                  </a:schemeClr>
                </a:solidFill>
              </a:rPr>
              <a:t>AirZoom – CloudFoam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O" sz="2400" dirty="0"/>
              <a:t>Frases con significado similar: </a:t>
            </a:r>
            <a:r>
              <a:rPr lang="en-CO" sz="2400" dirty="0">
                <a:solidFill>
                  <a:srgbClr val="7030A0"/>
                </a:solidFill>
              </a:rPr>
              <a:t>“to help you make your next time out the best one” – “ensuring the fit loved by the runners”</a:t>
            </a:r>
          </a:p>
        </p:txBody>
      </p:sp>
    </p:spTree>
    <p:extLst>
      <p:ext uri="{BB962C8B-B14F-4D97-AF65-F5344CB8AC3E}">
        <p14:creationId xmlns:p14="http://schemas.microsoft.com/office/powerpoint/2010/main" val="71340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54E91-72EE-C3DC-61CC-5A68D70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Representando palabras por su contexto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A73339C-04F3-B4AA-15FF-EFCBC53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4</a:t>
            </a:fld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07897-3EF0-3AC4-E2E6-7E32506C508C}"/>
              </a:ext>
            </a:extLst>
          </p:cNvPr>
          <p:cNvSpPr txBox="1"/>
          <p:nvPr/>
        </p:nvSpPr>
        <p:spPr>
          <a:xfrm>
            <a:off x="1155636" y="2466424"/>
            <a:ext cx="1619256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El significado de una palabra está altamente explicado por las palabras que aparecen frecuentemente a su alrededor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r>
              <a:rPr lang="es-ES" sz="2400" i="1" dirty="0"/>
              <a:t>                          … </a:t>
            </a:r>
            <a:r>
              <a:rPr lang="es-ES" sz="2400" i="1" dirty="0" err="1"/>
              <a:t>government</a:t>
            </a:r>
            <a:r>
              <a:rPr lang="es-ES" sz="2400" i="1" dirty="0"/>
              <a:t> </a:t>
            </a:r>
            <a:r>
              <a:rPr lang="es-ES" sz="2400" i="1" dirty="0" err="1"/>
              <a:t>debt</a:t>
            </a:r>
            <a:r>
              <a:rPr lang="es-ES" sz="2400" i="1" dirty="0"/>
              <a:t> </a:t>
            </a:r>
            <a:r>
              <a:rPr lang="es-ES" sz="2400" i="1" dirty="0" err="1"/>
              <a:t>problems</a:t>
            </a:r>
            <a:r>
              <a:rPr lang="es-ES" sz="2400" i="1" dirty="0"/>
              <a:t> </a:t>
            </a:r>
            <a:r>
              <a:rPr lang="es-ES" sz="2400" i="1" dirty="0" err="1"/>
              <a:t>turning</a:t>
            </a:r>
            <a:r>
              <a:rPr lang="es-ES" sz="2400" i="1" dirty="0"/>
              <a:t> </a:t>
            </a:r>
            <a:r>
              <a:rPr lang="es-ES" sz="2400" i="1" dirty="0" err="1"/>
              <a:t>into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crises as </a:t>
            </a:r>
            <a:r>
              <a:rPr lang="es-ES" sz="2400" i="1" dirty="0" err="1"/>
              <a:t>happened</a:t>
            </a:r>
            <a:r>
              <a:rPr lang="es-ES" sz="2400" i="1" dirty="0"/>
              <a:t> in 2009…</a:t>
            </a:r>
          </a:p>
          <a:p>
            <a:r>
              <a:rPr lang="es-ES" sz="2400" i="1" dirty="0"/>
              <a:t>                                      … </a:t>
            </a:r>
            <a:r>
              <a:rPr lang="es-ES" sz="2400" i="1" dirty="0" err="1"/>
              <a:t>saying</a:t>
            </a:r>
            <a:r>
              <a:rPr lang="es-ES" sz="2400" i="1" dirty="0"/>
              <a:t> </a:t>
            </a:r>
            <a:r>
              <a:rPr lang="es-ES" sz="2400" i="1" dirty="0" err="1"/>
              <a:t>that</a:t>
            </a:r>
            <a:r>
              <a:rPr lang="es-ES" sz="2400" i="1" dirty="0"/>
              <a:t> </a:t>
            </a:r>
            <a:r>
              <a:rPr lang="es-ES" sz="2400" i="1" dirty="0" err="1"/>
              <a:t>Europe</a:t>
            </a:r>
            <a:r>
              <a:rPr lang="es-ES" sz="2400" i="1" dirty="0"/>
              <a:t> </a:t>
            </a:r>
            <a:r>
              <a:rPr lang="es-ES" sz="2400" i="1" dirty="0" err="1"/>
              <a:t>needs</a:t>
            </a:r>
            <a:r>
              <a:rPr lang="es-ES" sz="2400" i="1" dirty="0"/>
              <a:t> </a:t>
            </a:r>
            <a:r>
              <a:rPr lang="es-ES" sz="2400" i="1" dirty="0" err="1"/>
              <a:t>unified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</a:t>
            </a:r>
            <a:r>
              <a:rPr lang="es-ES" sz="2400" i="1" dirty="0" err="1"/>
              <a:t>regulation</a:t>
            </a:r>
            <a:r>
              <a:rPr lang="es-ES" sz="2400" i="1" dirty="0"/>
              <a:t> </a:t>
            </a:r>
            <a:r>
              <a:rPr lang="es-ES" sz="2400" i="1" dirty="0" err="1"/>
              <a:t>to</a:t>
            </a:r>
            <a:r>
              <a:rPr lang="es-ES" sz="2400" i="1" dirty="0"/>
              <a:t> </a:t>
            </a:r>
            <a:r>
              <a:rPr lang="es-ES" sz="2400" i="1" dirty="0" err="1"/>
              <a:t>replace</a:t>
            </a:r>
            <a:r>
              <a:rPr lang="es-ES" sz="2400" i="1" dirty="0"/>
              <a:t> </a:t>
            </a:r>
            <a:r>
              <a:rPr lang="es-ES" sz="2400" i="1" dirty="0" err="1"/>
              <a:t>the</a:t>
            </a:r>
            <a:r>
              <a:rPr lang="es-ES" sz="2400" i="1" dirty="0"/>
              <a:t> </a:t>
            </a:r>
            <a:r>
              <a:rPr lang="es-ES" sz="2400" i="1" dirty="0" err="1"/>
              <a:t>hodgepodge</a:t>
            </a:r>
            <a:r>
              <a:rPr lang="es-ES" sz="2400" i="1" dirty="0"/>
              <a:t>…</a:t>
            </a:r>
          </a:p>
          <a:p>
            <a:r>
              <a:rPr lang="es-ES" sz="2400" i="1" dirty="0"/>
              <a:t>                                             … </a:t>
            </a:r>
            <a:r>
              <a:rPr lang="es-ES" sz="2400" i="1" dirty="0" err="1"/>
              <a:t>the</a:t>
            </a:r>
            <a:r>
              <a:rPr lang="es-ES" sz="2400" i="1" dirty="0"/>
              <a:t> country has </a:t>
            </a:r>
            <a:r>
              <a:rPr lang="es-ES" sz="2400" i="1" dirty="0" err="1"/>
              <a:t>just</a:t>
            </a:r>
            <a:r>
              <a:rPr lang="es-ES" sz="2400" i="1" dirty="0"/>
              <a:t> </a:t>
            </a:r>
            <a:r>
              <a:rPr lang="es-ES" sz="2400" i="1" dirty="0" err="1"/>
              <a:t>given</a:t>
            </a:r>
            <a:r>
              <a:rPr lang="es-ES" sz="2400" i="1" dirty="0"/>
              <a:t> </a:t>
            </a:r>
            <a:r>
              <a:rPr lang="es-ES" sz="2400" i="1" dirty="0" err="1"/>
              <a:t>its</a:t>
            </a:r>
            <a:r>
              <a:rPr lang="es-ES" sz="2400" i="1" dirty="0"/>
              <a:t>   </a:t>
            </a:r>
            <a:r>
              <a:rPr lang="es-ES" sz="2400" i="1" dirty="0" err="1">
                <a:solidFill>
                  <a:srgbClr val="C00000"/>
                </a:solidFill>
              </a:rPr>
              <a:t>banking</a:t>
            </a:r>
            <a:r>
              <a:rPr lang="es-ES" sz="2400" i="1" dirty="0"/>
              <a:t>   </a:t>
            </a:r>
            <a:r>
              <a:rPr lang="es-ES" sz="2400" i="1" dirty="0" err="1"/>
              <a:t>system</a:t>
            </a:r>
            <a:r>
              <a:rPr lang="es-ES" sz="2400" i="1" dirty="0"/>
              <a:t> a </a:t>
            </a:r>
            <a:r>
              <a:rPr lang="es-ES" sz="2400" i="1" dirty="0" err="1"/>
              <a:t>shot</a:t>
            </a:r>
            <a:r>
              <a:rPr lang="es-ES" sz="2400" i="1" dirty="0"/>
              <a:t> in </a:t>
            </a:r>
            <a:r>
              <a:rPr lang="es-ES" sz="2400" i="1" dirty="0" err="1"/>
              <a:t>the</a:t>
            </a:r>
            <a:r>
              <a:rPr lang="es-ES" sz="2400" i="1" dirty="0"/>
              <a:t> </a:t>
            </a:r>
            <a:r>
              <a:rPr lang="es-ES" sz="2400" i="1" dirty="0" err="1"/>
              <a:t>arm</a:t>
            </a:r>
            <a:r>
              <a:rPr lang="es-ES" sz="2400" i="1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El contexto alrededor de la palabra se puede utilizar para construir el </a:t>
            </a:r>
            <a:r>
              <a:rPr lang="es-ES" sz="3200" dirty="0" err="1"/>
              <a:t>embedding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“</a:t>
            </a:r>
            <a:r>
              <a:rPr lang="es-ES" sz="3200" dirty="0" err="1"/>
              <a:t>banking</a:t>
            </a:r>
            <a:r>
              <a:rPr lang="es-ES" sz="3200" dirty="0"/>
              <a:t>” y “</a:t>
            </a:r>
            <a:r>
              <a:rPr lang="es-ES" sz="3200" dirty="0" err="1"/>
              <a:t>finance</a:t>
            </a:r>
            <a:r>
              <a:rPr lang="es-ES" sz="3200" dirty="0"/>
              <a:t>” probablemente deberían tener </a:t>
            </a:r>
            <a:r>
              <a:rPr lang="es-ES" sz="3200" dirty="0" err="1"/>
              <a:t>embeddings</a:t>
            </a:r>
            <a:r>
              <a:rPr lang="es-ES" sz="3200" dirty="0"/>
              <a:t> similares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56D35A7-2F58-0CC7-00B3-DDB4CD6711EB}"/>
              </a:ext>
            </a:extLst>
          </p:cNvPr>
          <p:cNvSpPr/>
          <p:nvPr/>
        </p:nvSpPr>
        <p:spPr>
          <a:xfrm rot="5400000">
            <a:off x="6067352" y="3705263"/>
            <a:ext cx="319209" cy="5391080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>
              <a:solidFill>
                <a:schemeClr val="accent1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9BAEA4E-47A9-5DB7-9323-CCC2BCBDD6AB}"/>
              </a:ext>
            </a:extLst>
          </p:cNvPr>
          <p:cNvSpPr/>
          <p:nvPr/>
        </p:nvSpPr>
        <p:spPr>
          <a:xfrm rot="5400000">
            <a:off x="13034776" y="3705261"/>
            <a:ext cx="319209" cy="5391080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 sz="256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5F3B-A313-875A-242B-B80C3152A890}"/>
              </a:ext>
            </a:extLst>
          </p:cNvPr>
          <p:cNvSpPr txBox="1"/>
          <p:nvPr/>
        </p:nvSpPr>
        <p:spPr>
          <a:xfrm>
            <a:off x="5493960" y="6534229"/>
            <a:ext cx="1879784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chemeClr val="accent1"/>
                </a:solidFill>
              </a:rPr>
              <a:t>Contexto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7BEC6-7B9F-0720-12EF-9D37DE0DD0AF}"/>
              </a:ext>
            </a:extLst>
          </p:cNvPr>
          <p:cNvSpPr txBox="1"/>
          <p:nvPr/>
        </p:nvSpPr>
        <p:spPr>
          <a:xfrm>
            <a:off x="12503920" y="6534229"/>
            <a:ext cx="1879784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chemeClr val="accent1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82589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2903FB-7A8C-0719-B0B2-0F34E0A4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29" y="3315785"/>
            <a:ext cx="8568718" cy="46928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F60EAB-2D0D-A72A-11DC-C3080A4542A9}"/>
              </a:ext>
            </a:extLst>
          </p:cNvPr>
          <p:cNvSpPr/>
          <p:nvPr/>
        </p:nvSpPr>
        <p:spPr>
          <a:xfrm>
            <a:off x="6559692" y="3346839"/>
            <a:ext cx="282429" cy="30069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7DCD9-A405-61CF-DE7B-D4A715D364FB}"/>
              </a:ext>
            </a:extLst>
          </p:cNvPr>
          <p:cNvSpPr txBox="1"/>
          <p:nvPr/>
        </p:nvSpPr>
        <p:spPr>
          <a:xfrm>
            <a:off x="6399426" y="2920439"/>
            <a:ext cx="92610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1" dirty="0">
                <a:solidFill>
                  <a:srgbClr val="C00000"/>
                </a:solidFill>
              </a:rPr>
              <a:t>S</a:t>
            </a:r>
            <a:r>
              <a:rPr lang="en-CO" sz="1991" dirty="0">
                <a:solidFill>
                  <a:srgbClr val="C00000"/>
                </a:solidFill>
              </a:rPr>
              <a:t>exo?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B9AD1-AFAA-954E-52C7-07616EDEF998}"/>
              </a:ext>
            </a:extLst>
          </p:cNvPr>
          <p:cNvSpPr/>
          <p:nvPr/>
        </p:nvSpPr>
        <p:spPr>
          <a:xfrm>
            <a:off x="7514694" y="3346839"/>
            <a:ext cx="374377" cy="30069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7DECA0-ECAB-32CE-8CAA-386C81D30B5C}"/>
              </a:ext>
            </a:extLst>
          </p:cNvPr>
          <p:cNvSpPr txBox="1"/>
          <p:nvPr/>
        </p:nvSpPr>
        <p:spPr>
          <a:xfrm>
            <a:off x="7324212" y="2920439"/>
            <a:ext cx="926103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Edad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DB3C8F-0887-23D2-8008-CBC544BBAE9E}"/>
              </a:ext>
            </a:extLst>
          </p:cNvPr>
          <p:cNvSpPr/>
          <p:nvPr/>
        </p:nvSpPr>
        <p:spPr>
          <a:xfrm>
            <a:off x="7065433" y="6108188"/>
            <a:ext cx="374377" cy="19004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7F6F7-C0B9-CF79-E87D-2FA74B0083E0}"/>
              </a:ext>
            </a:extLst>
          </p:cNvPr>
          <p:cNvSpPr txBox="1"/>
          <p:nvPr/>
        </p:nvSpPr>
        <p:spPr>
          <a:xfrm>
            <a:off x="6746879" y="8028713"/>
            <a:ext cx="1315588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Realeza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9179AB-ACF9-5323-B654-2D9369536AA0}"/>
              </a:ext>
            </a:extLst>
          </p:cNvPr>
          <p:cNvSpPr/>
          <p:nvPr/>
        </p:nvSpPr>
        <p:spPr>
          <a:xfrm>
            <a:off x="12087389" y="3295685"/>
            <a:ext cx="419044" cy="474949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sz="25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5779E5-4E2E-5155-A2D0-7046FA2920DB}"/>
              </a:ext>
            </a:extLst>
          </p:cNvPr>
          <p:cNvSpPr txBox="1"/>
          <p:nvPr/>
        </p:nvSpPr>
        <p:spPr>
          <a:xfrm>
            <a:off x="11740266" y="8028713"/>
            <a:ext cx="1315588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1" dirty="0">
                <a:solidFill>
                  <a:srgbClr val="C00000"/>
                </a:solidFill>
              </a:rPr>
              <a:t>Persona</a:t>
            </a:r>
            <a:r>
              <a:rPr lang="en-CO" sz="199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0A6989D-28F4-A0F8-5931-F3D870213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23124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5F3A9-BFE6-E89E-EFE6-12376AD8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6</a:t>
            </a:fld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F1FCAA-191B-9DC7-7AF8-5326A18E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273" y="2647413"/>
            <a:ext cx="14963775" cy="5764666"/>
          </a:xfrm>
        </p:spPr>
        <p:txBody>
          <a:bodyPr>
            <a:normAutofit fontScale="92500" lnSpcReduction="10000"/>
          </a:bodyPr>
          <a:lstStyle/>
          <a:p>
            <a:r>
              <a:rPr lang="es-ES" sz="3600" dirty="0" err="1"/>
              <a:t>Embeddings</a:t>
            </a:r>
            <a:r>
              <a:rPr lang="es-ES" sz="3600" dirty="0"/>
              <a:t> pueden capturar analogías a través de operaciones aritméticas:</a:t>
            </a:r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pPr marL="0" indent="0">
              <a:buNone/>
            </a:pPr>
            <a:endParaRPr lang="es-ES" sz="3600" dirty="0"/>
          </a:p>
          <a:p>
            <a:r>
              <a:rPr lang="es-ES" sz="3600" dirty="0"/>
              <a:t>“Queen” es la palabra más cercana a la suma de </a:t>
            </a:r>
            <a:r>
              <a:rPr lang="es-ES" sz="3600" dirty="0" err="1"/>
              <a:t>embeddings</a:t>
            </a:r>
            <a:r>
              <a:rPr lang="es-ES" sz="3600" dirty="0"/>
              <a:t>: “</a:t>
            </a:r>
            <a:r>
              <a:rPr lang="es-ES" sz="3600" dirty="0" err="1"/>
              <a:t>king-man+woman</a:t>
            </a:r>
            <a:r>
              <a:rPr lang="es-ES" sz="3600" dirty="0"/>
              <a:t>” de un conjunto de 400.000 palabras!</a:t>
            </a:r>
          </a:p>
          <a:p>
            <a:r>
              <a:rPr lang="es-ES" sz="3600" dirty="0"/>
              <a:t>“Paris” es la más cercana a “</a:t>
            </a:r>
            <a:r>
              <a:rPr lang="es-ES" sz="3600" dirty="0" err="1"/>
              <a:t>Madrid-Spain+France</a:t>
            </a:r>
            <a:r>
              <a:rPr lang="es-ES" sz="3600" dirty="0"/>
              <a:t>”</a:t>
            </a:r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  <a:p>
            <a:endParaRPr lang="es-E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A4BD2-B216-A32A-19FE-27AE9C30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380" y="3736076"/>
            <a:ext cx="5752052" cy="2800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584977-7EE6-173C-273B-1577F4B1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794" y="4153405"/>
            <a:ext cx="5293360" cy="196554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F62B127-17FE-598A-157C-69AA0CD1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39777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9A320-2D5E-B346-8B4F-5AA700DC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8308-B333-6242-BF8D-6933135FAEFA}" type="slidenum">
              <a:rPr lang="es-CO" smtClean="0"/>
              <a:t>7</a:t>
            </a:fld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8D368D-EA6B-0307-8E5D-F99C6ABDF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3" y="2667000"/>
            <a:ext cx="14963775" cy="6118225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 err="1"/>
              <a:t>Queremos</a:t>
            </a:r>
            <a:r>
              <a:rPr lang="en-US" sz="4000" dirty="0"/>
              <a:t> </a:t>
            </a:r>
            <a:r>
              <a:rPr lang="en-US" sz="4000" dirty="0" err="1"/>
              <a:t>construir</a:t>
            </a:r>
            <a:r>
              <a:rPr lang="en-US" sz="4000" dirty="0"/>
              <a:t> embeddings </a:t>
            </a:r>
            <a:r>
              <a:rPr lang="en-US" sz="4000" dirty="0" err="1"/>
              <a:t>tal</a:t>
            </a:r>
            <a:r>
              <a:rPr lang="en-US" sz="4000" dirty="0"/>
              <a:t> que palabras que </a:t>
            </a:r>
            <a:r>
              <a:rPr lang="en-US" sz="4000" dirty="0" err="1"/>
              <a:t>aparezcan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un </a:t>
            </a:r>
            <a:r>
              <a:rPr lang="en-US" sz="4000" dirty="0" err="1"/>
              <a:t>mismo</a:t>
            </a:r>
            <a:r>
              <a:rPr lang="en-US" sz="4000" dirty="0"/>
              <a:t> </a:t>
            </a:r>
            <a:r>
              <a:rPr lang="en-US" sz="4000" dirty="0" err="1"/>
              <a:t>contexto</a:t>
            </a:r>
            <a:r>
              <a:rPr lang="en-US" sz="4000" dirty="0"/>
              <a:t> </a:t>
            </a:r>
            <a:r>
              <a:rPr lang="en-US" sz="4000" dirty="0" err="1"/>
              <a:t>tengan</a:t>
            </a:r>
            <a:r>
              <a:rPr lang="en-US" sz="4000" dirty="0"/>
              <a:t> embeddings </a:t>
            </a:r>
            <a:r>
              <a:rPr lang="en-US" sz="4000" dirty="0" err="1"/>
              <a:t>similares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Dos </a:t>
            </a:r>
            <a:r>
              <a:rPr lang="en-US" sz="4000" dirty="0" err="1"/>
              <a:t>algoritmos</a:t>
            </a:r>
            <a:r>
              <a:rPr lang="en-US" sz="40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600" dirty="0"/>
              <a:t>Continuous bag of words (CBOW): dado un </a:t>
            </a:r>
            <a:r>
              <a:rPr lang="en-US" sz="3600" dirty="0" err="1"/>
              <a:t>contexto</a:t>
            </a:r>
            <a:r>
              <a:rPr lang="en-US" sz="3600" dirty="0"/>
              <a:t>,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predecir</a:t>
            </a:r>
            <a:r>
              <a:rPr lang="en-US" sz="3600" dirty="0"/>
              <a:t> la </a:t>
            </a:r>
            <a:r>
              <a:rPr lang="en-US" sz="3600" dirty="0" err="1"/>
              <a:t>siguiente</a:t>
            </a:r>
            <a:r>
              <a:rPr lang="en-US" sz="3600" dirty="0"/>
              <a:t> palabra:</a:t>
            </a:r>
          </a:p>
          <a:p>
            <a:pPr marL="914400" lvl="1" indent="-457200">
              <a:buFont typeface="+mj-lt"/>
              <a:buAutoNum type="arabicPeriod"/>
            </a:pPr>
            <a:endParaRPr lang="en-US" sz="3600" dirty="0"/>
          </a:p>
          <a:p>
            <a:pPr marL="0" indent="0">
              <a:buNone/>
            </a:pPr>
            <a:r>
              <a:rPr lang="en-US" sz="4000" i="1" dirty="0"/>
              <a:t>	        </a:t>
            </a:r>
            <a:r>
              <a:rPr lang="en-US" sz="3600" i="1" dirty="0"/>
              <a:t>“The soles of these running shoes are made of ______” </a:t>
            </a:r>
          </a:p>
          <a:p>
            <a:pPr marL="0" indent="0">
              <a:buNone/>
            </a:pPr>
            <a:r>
              <a:rPr lang="en-US" sz="3600" i="1" dirty="0">
                <a:solidFill>
                  <a:srgbClr val="C00000"/>
                </a:solidFill>
              </a:rPr>
              <a:t>                       </a:t>
            </a:r>
            <a:r>
              <a:rPr lang="en-US" sz="3600" i="1" dirty="0" err="1">
                <a:solidFill>
                  <a:srgbClr val="C00000"/>
                </a:solidFill>
              </a:rPr>
              <a:t>AirZoom</a:t>
            </a:r>
            <a:r>
              <a:rPr lang="en-US" sz="3600" i="1" dirty="0">
                <a:solidFill>
                  <a:srgbClr val="C00000"/>
                </a:solidFill>
              </a:rPr>
              <a:t>? </a:t>
            </a:r>
            <a:r>
              <a:rPr lang="en-US" sz="3600" i="1" dirty="0" err="1">
                <a:solidFill>
                  <a:srgbClr val="C00000"/>
                </a:solidFill>
              </a:rPr>
              <a:t>CloudFoam</a:t>
            </a:r>
            <a:r>
              <a:rPr lang="en-US" sz="3600" i="1" dirty="0">
                <a:solidFill>
                  <a:srgbClr val="C00000"/>
                </a:solidFill>
              </a:rPr>
              <a:t>?</a:t>
            </a:r>
            <a:endParaRPr lang="en-US" sz="3600" i="1" dirty="0"/>
          </a:p>
          <a:p>
            <a:pPr marL="0" indent="0">
              <a:buNone/>
            </a:pPr>
            <a:endParaRPr lang="en-US" sz="4000" dirty="0"/>
          </a:p>
          <a:p>
            <a:pPr marL="914400" lvl="1" indent="-457200">
              <a:buFont typeface="+mj-lt"/>
              <a:buAutoNum type="arabicPeriod" startAt="2"/>
            </a:pPr>
            <a:r>
              <a:rPr lang="en-US" sz="3600" dirty="0"/>
              <a:t>Skip-gram: dada </a:t>
            </a:r>
            <a:r>
              <a:rPr lang="en-US" sz="3600" dirty="0" err="1"/>
              <a:t>una</a:t>
            </a:r>
            <a:r>
              <a:rPr lang="en-US" sz="3600" dirty="0"/>
              <a:t> palabra, </a:t>
            </a:r>
            <a:r>
              <a:rPr lang="en-US" sz="3600" dirty="0" err="1"/>
              <a:t>queremos</a:t>
            </a:r>
            <a:r>
              <a:rPr lang="en-US" sz="3600" dirty="0"/>
              <a:t> </a:t>
            </a:r>
            <a:r>
              <a:rPr lang="en-US" sz="3600" dirty="0" err="1"/>
              <a:t>predecir</a:t>
            </a:r>
            <a:r>
              <a:rPr lang="en-US" sz="3600" dirty="0"/>
              <a:t> </a:t>
            </a:r>
            <a:r>
              <a:rPr lang="en-US" sz="3600" dirty="0" err="1"/>
              <a:t>el</a:t>
            </a:r>
            <a:r>
              <a:rPr lang="en-US" sz="3600" dirty="0"/>
              <a:t> </a:t>
            </a:r>
            <a:r>
              <a:rPr lang="en-US" sz="3600" dirty="0" err="1"/>
              <a:t>contexto</a:t>
            </a:r>
            <a:r>
              <a:rPr lang="en-US" sz="3600" dirty="0"/>
              <a:t>:</a:t>
            </a:r>
          </a:p>
          <a:p>
            <a:pPr marL="0" indent="0">
              <a:buNone/>
            </a:pPr>
            <a:r>
              <a:rPr lang="en-US" sz="3600" i="1" dirty="0"/>
              <a:t>    	         “_____ _____ _____ </a:t>
            </a:r>
            <a:r>
              <a:rPr lang="en-US" sz="3600" i="1" dirty="0" err="1"/>
              <a:t>AirZoom</a:t>
            </a:r>
            <a:r>
              <a:rPr lang="en-US" sz="3600" i="1" dirty="0"/>
              <a:t> _____ ______ ______” </a:t>
            </a:r>
          </a:p>
          <a:p>
            <a:pPr marL="0" indent="0">
              <a:buNone/>
            </a:pPr>
            <a:r>
              <a:rPr lang="en-US" sz="3600" i="1" dirty="0">
                <a:solidFill>
                  <a:srgbClr val="C00000"/>
                </a:solidFill>
              </a:rPr>
              <a:t>                      Soles? Running? Shoes? Made?</a:t>
            </a:r>
            <a:endParaRPr lang="en-US" sz="3600" i="1" dirty="0"/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6427AAE-E64F-6A16-7789-3D9B669D2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Idea de Word2vec</a:t>
            </a:r>
          </a:p>
        </p:txBody>
      </p:sp>
    </p:spTree>
    <p:extLst>
      <p:ext uri="{BB962C8B-B14F-4D97-AF65-F5344CB8AC3E}">
        <p14:creationId xmlns:p14="http://schemas.microsoft.com/office/powerpoint/2010/main" val="193171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0EB02-7071-CA14-6E27-13133BF4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104" y="2706623"/>
            <a:ext cx="15351620" cy="7346101"/>
          </a:xfrm>
        </p:spPr>
        <p:txBody>
          <a:bodyPr>
            <a:normAutofit/>
          </a:bodyPr>
          <a:lstStyle/>
          <a:p>
            <a:r>
              <a:rPr lang="es-ES" dirty="0"/>
              <a:t>Idea: predecir una palabra, dado un contexto</a:t>
            </a:r>
          </a:p>
          <a:p>
            <a:r>
              <a:rPr lang="es-ES" dirty="0"/>
              <a:t>Podemos construir conjunto de entrenamiento dada una ventana (por ejemplo 2):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problems</a:t>
            </a:r>
            <a:r>
              <a:rPr lang="es-ES" i="1" dirty="0">
                <a:solidFill>
                  <a:srgbClr val="C00000"/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Government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debt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problems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turning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 err="1">
                <a:solidFill>
                  <a:srgbClr val="C00000"/>
                </a:solidFill>
              </a:rPr>
              <a:t>banking</a:t>
            </a:r>
            <a:r>
              <a:rPr lang="es-E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crises as </a:t>
            </a:r>
            <a:r>
              <a:rPr lang="es-ES" i="1" dirty="0" err="1">
                <a:solidFill>
                  <a:schemeClr val="bg1">
                    <a:lumMod val="95000"/>
                  </a:schemeClr>
                </a:solidFill>
              </a:rPr>
              <a:t>happened</a:t>
            </a:r>
            <a:r>
              <a:rPr lang="es-ES" i="1" dirty="0">
                <a:solidFill>
                  <a:schemeClr val="bg1">
                    <a:lumMod val="95000"/>
                  </a:schemeClr>
                </a:solidFill>
              </a:rPr>
              <a:t> in 2009…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6613A01-8A75-177B-56C7-9EFA2B42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075224"/>
              </p:ext>
            </p:extLst>
          </p:nvPr>
        </p:nvGraphicFramePr>
        <p:xfrm>
          <a:off x="1699104" y="6087266"/>
          <a:ext cx="11559822" cy="26370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853274">
                  <a:extLst>
                    <a:ext uri="{9D8B030D-6E8A-4147-A177-3AD203B41FA5}">
                      <a16:colId xmlns:a16="http://schemas.microsoft.com/office/drawing/2014/main" val="3856952095"/>
                    </a:ext>
                  </a:extLst>
                </a:gridCol>
                <a:gridCol w="3853274">
                  <a:extLst>
                    <a:ext uri="{9D8B030D-6E8A-4147-A177-3AD203B41FA5}">
                      <a16:colId xmlns:a16="http://schemas.microsoft.com/office/drawing/2014/main" val="1558041146"/>
                    </a:ext>
                  </a:extLst>
                </a:gridCol>
                <a:gridCol w="3853274">
                  <a:extLst>
                    <a:ext uri="{9D8B030D-6E8A-4147-A177-3AD203B41FA5}">
                      <a16:colId xmlns:a16="http://schemas.microsoft.com/office/drawing/2014/main" val="164541675"/>
                    </a:ext>
                  </a:extLst>
                </a:gridCol>
              </a:tblGrid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Input 1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Input 2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Output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744523576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government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debt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579573877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US" sz="2600" dirty="0"/>
                        <a:t>d</a:t>
                      </a:r>
                      <a:r>
                        <a:rPr lang="en-CO" sz="2600" dirty="0"/>
                        <a:t>ebt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3631197862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problems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into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2128016185"/>
                  </a:ext>
                </a:extLst>
              </a:tr>
              <a:tr h="527417">
                <a:tc>
                  <a:txBody>
                    <a:bodyPr/>
                    <a:lstStyle/>
                    <a:p>
                      <a:r>
                        <a:rPr lang="en-CO" sz="2600" dirty="0"/>
                        <a:t>turning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into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CO" sz="2600" dirty="0"/>
                        <a:t>banking</a:t>
                      </a:r>
                    </a:p>
                  </a:txBody>
                  <a:tcPr marL="130048" marR="130048" marT="65024" marB="65024"/>
                </a:tc>
                <a:extLst>
                  <a:ext uri="{0D108BD9-81ED-4DB2-BD59-A6C34878D82A}">
                    <a16:rowId xmlns:a16="http://schemas.microsoft.com/office/drawing/2014/main" val="11984191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536F7D-5ECF-F0D8-FB04-C66DDC29291B}"/>
              </a:ext>
            </a:extLst>
          </p:cNvPr>
          <p:cNvSpPr txBox="1"/>
          <p:nvPr/>
        </p:nvSpPr>
        <p:spPr>
          <a:xfrm>
            <a:off x="13774870" y="6571735"/>
            <a:ext cx="3275853" cy="1668149"/>
          </a:xfrm>
          <a:prstGeom prst="rect">
            <a:avLst/>
          </a:prstGeom>
          <a:solidFill>
            <a:srgbClr val="FFBBA3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CO" sz="2560" dirty="0">
                <a:solidFill>
                  <a:srgbClr val="C00000"/>
                </a:solidFill>
              </a:rPr>
              <a:t>Ventaja: cantidad ilimitada de datos. Por ejemplo: Wikipedia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8972E7A-8DA5-4E91-81C6-FE289FC0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249068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0EB02-7071-CA14-6E27-13133BF43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3664" y="2721653"/>
                <a:ext cx="15464536" cy="681574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err="1"/>
                  <a:t>Definir</a:t>
                </a:r>
                <a:r>
                  <a:rPr lang="en-US" sz="3200" dirty="0"/>
                  <a:t> la </a:t>
                </a:r>
                <a:r>
                  <a:rPr lang="en-US" sz="3200" dirty="0" err="1"/>
                  <a:t>probabilidad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una</a:t>
                </a:r>
                <a:r>
                  <a:rPr lang="en-US" sz="3200" dirty="0"/>
                  <a:t> “palabra central” </a:t>
                </a:r>
                <a:r>
                  <a:rPr lang="en-US" sz="3200" i="1" dirty="0"/>
                  <a:t>c</a:t>
                </a:r>
                <a:r>
                  <a:rPr lang="en-US" sz="3200" dirty="0"/>
                  <a:t> </a:t>
                </a:r>
                <a:r>
                  <a:rPr lang="en-US" sz="3200" dirty="0" err="1"/>
                  <a:t>luego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una</a:t>
                </a:r>
                <a:r>
                  <a:rPr lang="en-US" sz="3200" dirty="0"/>
                  <a:t> “palabra </a:t>
                </a:r>
                <a:r>
                  <a:rPr lang="en-US" sz="3200" dirty="0" err="1"/>
                  <a:t>contexto</a:t>
                </a:r>
                <a:r>
                  <a:rPr lang="en-US" sz="3200" dirty="0"/>
                  <a:t>” </a:t>
                </a:r>
                <a:r>
                  <a:rPr lang="en-US" sz="3200" i="1" dirty="0"/>
                  <a:t>o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: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s-E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s-E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r>
                                        <a:rPr lang="es-ES" sz="32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s-E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s-E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s-E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s-ES" sz="3200" b="0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/>
                  <a:t> son </a:t>
                </a:r>
                <a:r>
                  <a:rPr lang="en-US" sz="3200" dirty="0" err="1"/>
                  <a:t>vectores</a:t>
                </a:r>
                <a:r>
                  <a:rPr lang="en-US" sz="3200" dirty="0"/>
                  <a:t> que se van a </a:t>
                </a:r>
                <a:r>
                  <a:rPr lang="en-US" sz="3200" dirty="0" err="1"/>
                  <a:t>estimar</a:t>
                </a:r>
                <a:endParaRPr lang="en-US" sz="3200" dirty="0"/>
              </a:p>
              <a:p>
                <a:r>
                  <a:rPr lang="en-US" sz="3200" dirty="0"/>
                  <a:t>Si </a:t>
                </a:r>
                <a:r>
                  <a:rPr lang="en-US" sz="3200" dirty="0" err="1"/>
                  <a:t>observamos</a:t>
                </a:r>
                <a:r>
                  <a:rPr lang="en-US" sz="3200" dirty="0"/>
                  <a:t> “adidas”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 palabra </a:t>
                </a:r>
                <a:r>
                  <a:rPr lang="en-US" sz="3200" dirty="0" err="1"/>
                  <a:t>contexto</a:t>
                </a:r>
                <a:r>
                  <a:rPr lang="en-US" sz="3200" dirty="0"/>
                  <a:t> “shoes” </a:t>
                </a:r>
                <a:r>
                  <a:rPr lang="en-US" sz="3200" dirty="0" err="1"/>
                  <a:t>como</a:t>
                </a:r>
                <a:r>
                  <a:rPr lang="en-US" sz="3200" dirty="0"/>
                  <a:t> palabra central, </a:t>
                </a:r>
                <a:r>
                  <a:rPr lang="en-US" sz="3200" dirty="0" err="1"/>
                  <a:t>esta</a:t>
                </a:r>
                <a:r>
                  <a:rPr lang="en-US" sz="3200" dirty="0"/>
                  <a:t> </a:t>
                </a:r>
                <a:r>
                  <a:rPr lang="en-US" sz="3200" dirty="0" err="1"/>
                  <a:t>función</a:t>
                </a:r>
                <a:r>
                  <a:rPr lang="en-US" sz="3200" dirty="0"/>
                  <a:t> se </a:t>
                </a:r>
                <a:r>
                  <a:rPr lang="en-US" sz="3200" dirty="0" err="1"/>
                  <a:t>maximiza</a:t>
                </a:r>
                <a:r>
                  <a:rPr lang="en-US" sz="3200" dirty="0"/>
                  <a:t> </a:t>
                </a:r>
                <a:r>
                  <a:rPr lang="en-US" sz="3200" dirty="0" err="1"/>
                  <a:t>cuando</a:t>
                </a:r>
                <a:r>
                  <a:rPr lang="en-US" sz="3200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𝑎𝑑𝑖𝑑𝑎𝑠</m:t>
                        </m:r>
                      </m:sub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𝑠h𝑜𝑒𝑠</m:t>
                        </m:r>
                      </m:sub>
                    </m:sSub>
                    <m:r>
                      <a:rPr lang="es-E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es tan </a:t>
                </a:r>
                <a:r>
                  <a:rPr lang="en-US" sz="2800" dirty="0" err="1"/>
                  <a:t>alta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como</a:t>
                </a:r>
                <a:r>
                  <a:rPr lang="en-US" sz="2800" dirty="0"/>
                  <a:t> sea </a:t>
                </a:r>
                <a:r>
                  <a:rPr lang="en-US" sz="2800" dirty="0" err="1"/>
                  <a:t>posible</a:t>
                </a:r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𝑎𝑑𝑖𝑑𝑎𝑠</m:t>
                        </m:r>
                      </m:sub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s-E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es tan </a:t>
                </a:r>
                <a:r>
                  <a:rPr lang="en-US" sz="2800" dirty="0" err="1"/>
                  <a:t>pequeña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como</a:t>
                </a:r>
                <a:r>
                  <a:rPr lang="en-US" sz="2800" dirty="0"/>
                  <a:t> sea </a:t>
                </a:r>
                <a:r>
                  <a:rPr lang="en-US" sz="2800" dirty="0" err="1"/>
                  <a:t>posible</a:t>
                </a:r>
                <a:r>
                  <a:rPr lang="en-US" sz="2800" dirty="0"/>
                  <a:t> para </a:t>
                </a:r>
                <a:r>
                  <a:rPr lang="en-US" sz="2800" dirty="0" err="1"/>
                  <a:t>cada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otra</a:t>
                </a:r>
                <a:r>
                  <a:rPr lang="en-US" sz="2800" dirty="0"/>
                  <a:t> palabra </a:t>
                </a:r>
                <a:r>
                  <a:rPr lang="en-US" sz="2800" i="1" dirty="0"/>
                  <a:t>w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el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vocabulario</a:t>
                </a:r>
                <a:endParaRPr lang="en-US" sz="3200" dirty="0"/>
              </a:p>
              <a:p>
                <a:r>
                  <a:rPr lang="en-US" sz="3200" dirty="0" err="1"/>
                  <a:t>Luego</a:t>
                </a:r>
                <a:r>
                  <a:rPr lang="en-US" sz="3200" dirty="0"/>
                  <a:t> de </a:t>
                </a:r>
                <a:r>
                  <a:rPr lang="en-US" sz="3200" dirty="0" err="1"/>
                  <a:t>entrenar</a:t>
                </a:r>
                <a:r>
                  <a:rPr lang="en-US" sz="3200" dirty="0"/>
                  <a:t>,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/>
                  <a:t> es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embedding </a:t>
                </a:r>
                <a:r>
                  <a:rPr lang="en-US" sz="3200" dirty="0" err="1"/>
                  <a:t>en</a:t>
                </a:r>
                <a:r>
                  <a:rPr lang="en-US" sz="3200" dirty="0"/>
                  <a:t> </a:t>
                </a:r>
                <a:r>
                  <a:rPr lang="en-US" sz="3200" dirty="0" err="1"/>
                  <a:t>el</a:t>
                </a:r>
                <a:r>
                  <a:rPr lang="en-US" sz="3200" dirty="0"/>
                  <a:t> que </a:t>
                </a:r>
                <a:r>
                  <a:rPr lang="en-US" sz="3200" dirty="0" err="1"/>
                  <a:t>estamos</a:t>
                </a:r>
                <a:r>
                  <a:rPr lang="en-US" sz="3200" dirty="0"/>
                  <a:t> </a:t>
                </a:r>
                <a:r>
                  <a:rPr lang="en-US" sz="3200" dirty="0" err="1"/>
                  <a:t>interesados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0EB02-7071-CA14-6E27-13133BF43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3664" y="2721653"/>
                <a:ext cx="15464536" cy="6815749"/>
              </a:xfrm>
              <a:blipFill>
                <a:blip r:embed="rId2"/>
                <a:stretch>
                  <a:fillRect l="-902" t="-1859" r="-16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D2CEBC71-F28A-5010-9C88-4F3261BA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3" y="1341521"/>
            <a:ext cx="14963775" cy="1063542"/>
          </a:xfrm>
        </p:spPr>
        <p:txBody>
          <a:bodyPr/>
          <a:lstStyle/>
          <a:p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Word2vec: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continuous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bag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of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</a:t>
            </a:r>
            <a:r>
              <a:rPr lang="es-CO" sz="4400" dirty="0" err="1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words</a:t>
            </a:r>
            <a:r>
              <a:rPr lang="es-CO" sz="4400" dirty="0">
                <a:solidFill>
                  <a:srgbClr val="F7951E"/>
                </a:solidFill>
                <a:latin typeface="Antenna Light" panose="02000503000000020004" pitchFamily="50" charset="0"/>
                <a:ea typeface="+mn-ea"/>
                <a:cs typeface="+mn-cs"/>
              </a:rPr>
              <a:t> (CBOW)</a:t>
            </a:r>
          </a:p>
        </p:txBody>
      </p:sp>
    </p:spTree>
    <p:extLst>
      <p:ext uri="{BB962C8B-B14F-4D97-AF65-F5344CB8AC3E}">
        <p14:creationId xmlns:p14="http://schemas.microsoft.com/office/powerpoint/2010/main" val="2808299218"/>
      </p:ext>
    </p:extLst>
  </p:cSld>
  <p:clrMapOvr>
    <a:masterClrMapping/>
  </p:clrMapOvr>
</p:sld>
</file>

<file path=ppt/theme/theme1.xml><?xml version="1.0" encoding="utf-8"?>
<a:theme xmlns:a="http://schemas.openxmlformats.org/drawingml/2006/main" name="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F5A158B-BB6A-2444-A4F6-1F7DBC895C23}"/>
    </a:ext>
  </a:extLst>
</a:theme>
</file>

<file path=ppt/theme/theme2.xml><?xml version="1.0" encoding="utf-8"?>
<a:theme xmlns:a="http://schemas.openxmlformats.org/drawingml/2006/main" name="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ED3B092D-E01E-6D4E-84B1-E04DE293854D}"/>
    </a:ext>
  </a:extLst>
</a:theme>
</file>

<file path=ppt/theme/theme3.xml><?xml version="1.0" encoding="utf-8"?>
<a:theme xmlns:a="http://schemas.openxmlformats.org/drawingml/2006/main" name="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V2" id="{C29ADB89-F7B5-454D-83CF-4C87FB4F7E33}" vid="{0343ADE4-23BC-2441-B9E8-2C4763EA1BF2}"/>
    </a:ext>
  </a:extLst>
</a:theme>
</file>

<file path=ppt/theme/theme4.xml><?xml version="1.0" encoding="utf-8"?>
<a:theme xmlns:a="http://schemas.openxmlformats.org/drawingml/2006/main" name="1_Encabezados y cierre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A57AC167-B8EB-426B-9899-9CFBC527F827}"/>
    </a:ext>
  </a:extLst>
</a:theme>
</file>

<file path=ppt/theme/theme5.xml><?xml version="1.0" encoding="utf-8"?>
<a:theme xmlns:a="http://schemas.openxmlformats.org/drawingml/2006/main" name="1_Para recursos en general">
  <a:themeElements>
    <a:clrScheme name="Personalizados 2">
      <a:dk1>
        <a:srgbClr val="01143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31ED6052-AD42-4D63-82F4-30A39D6B8781}"/>
    </a:ext>
  </a:extLst>
</a:theme>
</file>

<file path=ppt/theme/theme6.xml><?xml version="1.0" encoding="utf-8"?>
<a:theme xmlns:a="http://schemas.openxmlformats.org/drawingml/2006/main" name="1_Diseño para Videos">
  <a:themeElements>
    <a:clrScheme name="MIAD Virtual">
      <a:dk1>
        <a:srgbClr val="000000"/>
      </a:dk1>
      <a:lt1>
        <a:srgbClr val="FFFFFF"/>
      </a:lt1>
      <a:dk2>
        <a:srgbClr val="011430"/>
      </a:dk2>
      <a:lt2>
        <a:srgbClr val="F1F2F2"/>
      </a:lt2>
      <a:accent1>
        <a:srgbClr val="662C91"/>
      </a:accent1>
      <a:accent2>
        <a:srgbClr val="ED7D31"/>
      </a:accent2>
      <a:accent3>
        <a:srgbClr val="F7931E"/>
      </a:accent3>
      <a:accent4>
        <a:srgbClr val="F9ED32"/>
      </a:accent4>
      <a:accent5>
        <a:srgbClr val="19CDE3"/>
      </a:accent5>
      <a:accent6>
        <a:srgbClr val="662C9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55FE0C6C-01EE-4ECE-8EE6-01A4AB76A960}" vid="{D8236122-F687-4A54-BB69-AD62DD2937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0B337A07470EA4D815EAD85B02F9412" ma:contentTypeVersion="9" ma:contentTypeDescription="Crear nuevo documento." ma:contentTypeScope="" ma:versionID="b304f66378d28b5caa8e5ff66c085823">
  <xsd:schema xmlns:xsd="http://www.w3.org/2001/XMLSchema" xmlns:xs="http://www.w3.org/2001/XMLSchema" xmlns:p="http://schemas.microsoft.com/office/2006/metadata/properties" xmlns:ns2="299da364-5bd6-4856-b54f-296f95f3dc71" xmlns:ns3="7fe59f34-55a4-4ccc-9a2c-36cfcecf2037" xmlns:ns4="f56f2f5c-3d56-4d70-9022-3d712eea6fdb" targetNamespace="http://schemas.microsoft.com/office/2006/metadata/properties" ma:root="true" ma:fieldsID="76e39bdae2ce33f747ddc2199e311f5b" ns2:_="" ns3:_="" ns4:_="">
    <xsd:import namespace="299da364-5bd6-4856-b54f-296f95f3dc71"/>
    <xsd:import namespace="7fe59f34-55a4-4ccc-9a2c-36cfcecf2037"/>
    <xsd:import namespace="f56f2f5c-3d56-4d70-9022-3d712eea6f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da364-5bd6-4856-b54f-296f95f3dc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59f34-55a4-4ccc-9a2c-36cfcecf20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f2f5c-3d56-4d70-9022-3d712eea6fdb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6F96A0-A009-4EB0-9A3F-D6F81743887C}">
  <ds:schemaRefs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ab00cbc-cea4-4629-afa9-2a0ea5398757"/>
    <ds:schemaRef ds:uri="http://schemas.microsoft.com/office/infopath/2007/PartnerControls"/>
    <ds:schemaRef ds:uri="5be7b9e8-b6d5-4c5b-b5e2-73fe756bfb0a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ECC79B-6A26-4FAB-9034-859E0E3522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254128-6B6B-45B9-A200-A428333589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da364-5bd6-4856-b54f-296f95f3dc71"/>
    <ds:schemaRef ds:uri="7fe59f34-55a4-4ccc-9a2c-36cfcecf2037"/>
    <ds:schemaRef ds:uri="f56f2f5c-3d56-4d70-9022-3d712eea6f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para MIAD Virtual 2021</Template>
  <TotalTime>11489</TotalTime>
  <Words>1261</Words>
  <Application>Microsoft Macintosh PowerPoint</Application>
  <PresentationFormat>Custom</PresentationFormat>
  <Paragraphs>162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Antenna Bold</vt:lpstr>
      <vt:lpstr>Antenna Light</vt:lpstr>
      <vt:lpstr>Antenna Regular</vt:lpstr>
      <vt:lpstr>Arial</vt:lpstr>
      <vt:lpstr>Calibri</vt:lpstr>
      <vt:lpstr>Calibri Light</vt:lpstr>
      <vt:lpstr>Cambria Math</vt:lpstr>
      <vt:lpstr>Rockwell</vt:lpstr>
      <vt:lpstr>Para recursos en general</vt:lpstr>
      <vt:lpstr>Encabezados y cierre</vt:lpstr>
      <vt:lpstr>Diseño para Videos</vt:lpstr>
      <vt:lpstr>1_Encabezados y cierre</vt:lpstr>
      <vt:lpstr>1_Para recursos en general</vt:lpstr>
      <vt:lpstr>1_Diseño para Videos</vt:lpstr>
      <vt:lpstr>PowerPoint Presentation</vt:lpstr>
      <vt:lpstr>Machine Learning y Procesamiento de Lenguaje Natural</vt:lpstr>
      <vt:lpstr>Embeddings</vt:lpstr>
      <vt:lpstr>Representando palabras por su contexto</vt:lpstr>
      <vt:lpstr>Word2vec</vt:lpstr>
      <vt:lpstr>Word2vec</vt:lpstr>
      <vt:lpstr>Idea de Word2vec</vt:lpstr>
      <vt:lpstr>Word2vec: continuous bag of words (CBOW)</vt:lpstr>
      <vt:lpstr>Word2vec: continuous bag of words (CBOW)</vt:lpstr>
      <vt:lpstr>PowerPoint Presentation</vt:lpstr>
      <vt:lpstr>Word2vec: continuous bag of words (CBOW)</vt:lpstr>
      <vt:lpstr>PowerPoint Presentation</vt:lpstr>
      <vt:lpstr>Word2vec: continuous bag of words (CBOW)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Astrid Johanna Bernal Rueda</dc:creator>
  <cp:lastModifiedBy>Microsoft Office User</cp:lastModifiedBy>
  <cp:revision>57</cp:revision>
  <dcterms:created xsi:type="dcterms:W3CDTF">2021-05-20T22:41:38Z</dcterms:created>
  <dcterms:modified xsi:type="dcterms:W3CDTF">2023-05-23T01:08:23Z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Adobe Illustrator 24.0 (Windows)</vt:lpwstr>
  </property>
  <property fmtid="{D5CDD505-2E9C-101B-9397-08002B2CF9AE}" pid="4" name="LastSaved">
    <vt:filetime>2020-09-16T00:00:00Z</vt:filetime>
  </property>
  <property fmtid="{D5CDD505-2E9C-101B-9397-08002B2CF9AE}" pid="5" name="ContentTypeId">
    <vt:lpwstr>0x010100F0B337A07470EA4D815EAD85B02F9412</vt:lpwstr>
  </property>
</Properties>
</file>